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che Sans"/>
      <p:regular r:id="rId30"/>
      <p:bold r:id="rId31"/>
      <p:italic r:id="rId32"/>
      <p:boldItalic r:id="rId33"/>
    </p:embeddedFont>
    <p:embeddedFont>
      <p:font typeface="Roche Sans Medium"/>
      <p:regular r:id="rId34"/>
      <p:bold r:id="rId35"/>
      <p:italic r:id="rId36"/>
      <p:boldItalic r:id="rId37"/>
    </p:embeddedFont>
    <p:embeddedFont>
      <p:font typeface="Roche Sans Light"/>
      <p:regular r:id="rId38"/>
      <p:bold r:id="rId39"/>
      <p:italic r:id="rId40"/>
      <p:boldItalic r:id="rId41"/>
    </p:embeddedFont>
    <p:embeddedFont>
      <p:font typeface="Roche Serif Light"/>
      <p:regular r:id="rId42"/>
      <p:bold r:id="rId43"/>
      <p:italic r:id="rId44"/>
      <p:boldItalic r:id="rId45"/>
    </p:embeddedFont>
    <p:embeddedFont>
      <p:font typeface="Roche Sans Condensed Light"/>
      <p:regular r:id="rId46"/>
      <p:bold r:id="rId47"/>
      <p:italic r:id="rId48"/>
      <p:boldItalic r:id="rId49"/>
    </p:embeddedFont>
    <p:embeddedFont>
      <p:font typeface="Roche Serif"/>
      <p:regular r:id="rId50"/>
      <p:bold r:id="rId51"/>
      <p:italic r:id="rId52"/>
      <p:boldItalic r:id="rId53"/>
    </p:embeddedFont>
    <p:embeddedFont>
      <p:font typeface="Roche Sans Condensed"/>
      <p:regular r:id="rId54"/>
      <p: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801BB3C-32A0-4799-A46A-01731C231F50}">
  <a:tblStyle styleId="{0801BB3C-32A0-4799-A46A-01731C231F5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cheSansLight-italic.fntdata"/><Relationship Id="rId42" Type="http://schemas.openxmlformats.org/officeDocument/2006/relationships/font" Target="fonts/RocheSerifLight-regular.fntdata"/><Relationship Id="rId41" Type="http://schemas.openxmlformats.org/officeDocument/2006/relationships/font" Target="fonts/RocheSansLight-boldItalic.fntdata"/><Relationship Id="rId44" Type="http://schemas.openxmlformats.org/officeDocument/2006/relationships/font" Target="fonts/RocheSerifLight-italic.fntdata"/><Relationship Id="rId43" Type="http://schemas.openxmlformats.org/officeDocument/2006/relationships/font" Target="fonts/RocheSerifLight-bold.fntdata"/><Relationship Id="rId46" Type="http://schemas.openxmlformats.org/officeDocument/2006/relationships/font" Target="fonts/RocheSansCondensedLight-regular.fntdata"/><Relationship Id="rId45" Type="http://schemas.openxmlformats.org/officeDocument/2006/relationships/font" Target="fonts/RocheSerif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cheSansCondensedLight-italic.fntdata"/><Relationship Id="rId47" Type="http://schemas.openxmlformats.org/officeDocument/2006/relationships/font" Target="fonts/RocheSansCondensedLight-bold.fntdata"/><Relationship Id="rId49" Type="http://schemas.openxmlformats.org/officeDocument/2006/relationships/font" Target="fonts/RocheSansCondensed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cheSans-bold.fntdata"/><Relationship Id="rId30" Type="http://schemas.openxmlformats.org/officeDocument/2006/relationships/font" Target="fonts/RocheSans-regular.fntdata"/><Relationship Id="rId33" Type="http://schemas.openxmlformats.org/officeDocument/2006/relationships/font" Target="fonts/RocheSans-boldItalic.fntdata"/><Relationship Id="rId32" Type="http://schemas.openxmlformats.org/officeDocument/2006/relationships/font" Target="fonts/RocheSans-italic.fntdata"/><Relationship Id="rId35" Type="http://schemas.openxmlformats.org/officeDocument/2006/relationships/font" Target="fonts/RocheSansMedium-bold.fntdata"/><Relationship Id="rId34" Type="http://schemas.openxmlformats.org/officeDocument/2006/relationships/font" Target="fonts/RocheSansMedium-regular.fntdata"/><Relationship Id="rId37" Type="http://schemas.openxmlformats.org/officeDocument/2006/relationships/font" Target="fonts/RocheSansMedium-boldItalic.fntdata"/><Relationship Id="rId36" Type="http://schemas.openxmlformats.org/officeDocument/2006/relationships/font" Target="fonts/RocheSansMedium-italic.fntdata"/><Relationship Id="rId39" Type="http://schemas.openxmlformats.org/officeDocument/2006/relationships/font" Target="fonts/RocheSansLight-bold.fntdata"/><Relationship Id="rId38" Type="http://schemas.openxmlformats.org/officeDocument/2006/relationships/font" Target="fonts/RocheSansLight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cheSerif-bold.fntdata"/><Relationship Id="rId50" Type="http://schemas.openxmlformats.org/officeDocument/2006/relationships/font" Target="fonts/RocheSerif-regular.fntdata"/><Relationship Id="rId53" Type="http://schemas.openxmlformats.org/officeDocument/2006/relationships/font" Target="fonts/RocheSerif-boldItalic.fntdata"/><Relationship Id="rId52" Type="http://schemas.openxmlformats.org/officeDocument/2006/relationships/font" Target="fonts/RocheSerif-italic.fntdata"/><Relationship Id="rId11" Type="http://schemas.openxmlformats.org/officeDocument/2006/relationships/slide" Target="slides/slide5.xml"/><Relationship Id="rId55" Type="http://schemas.openxmlformats.org/officeDocument/2006/relationships/font" Target="fonts/RocheSansCondensed-italic.fntdata"/><Relationship Id="rId10" Type="http://schemas.openxmlformats.org/officeDocument/2006/relationships/slide" Target="slides/slide4.xml"/><Relationship Id="rId54" Type="http://schemas.openxmlformats.org/officeDocument/2006/relationships/font" Target="fonts/RocheSansCondensed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3bad17b4f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3bad17b4f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3bad17b4f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33bad17b4f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3c5c270f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33c5c270f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3c5c270f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3c5c270f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3bad17b4f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3bad17b4f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33bad17b4f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33bad17b4f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33bad17b4f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33bad17b4f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33bad17b4f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33bad17b4f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33bad17b4f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33bad17b4f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33bad17b4f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33bad17b4f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3bad17b4f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33bad17b4f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3bad17b4f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3bad17b4f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33bad17b4f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33bad17b4f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33bad17b4f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33bad17b4f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3bad17b4f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3bad17b4f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3bad17b4f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3bad17b4f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3bad17b4f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33bad17b4f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3bad17b4f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3bad17b4f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33bad17b4f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33bad17b4f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3bad17b4f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33bad17b4f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3bad17b4f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3bad17b4f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3bad17b4f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3bad17b4f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3bad17b4f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33bad17b4f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Blank" type="title">
  <p:cSld name="TITLE">
    <p:bg>
      <p:bgPr>
        <a:solidFill>
          <a:srgbClr val="000000">
            <a:alpha val="0"/>
          </a:srgbClr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5544">
          <p15:clr>
            <a:srgbClr val="FA7B17"/>
          </p15:clr>
        </p15:guide>
        <p15:guide id="2" orient="horz" pos="3075">
          <p15:clr>
            <a:srgbClr val="FA7B17"/>
          </p15:clr>
        </p15:guide>
        <p15:guide id="3" pos="36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Title and 3 columns">
  <p:cSld name="TITLE_AND_BODY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idx="1" type="body"/>
          </p:nvPr>
        </p:nvSpPr>
        <p:spPr>
          <a:xfrm flipH="1">
            <a:off x="571400" y="1442675"/>
            <a:ext cx="2609100" cy="3360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 flipH="1">
            <a:off x="3381700" y="1442675"/>
            <a:ext cx="2609100" cy="3360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3" type="body"/>
          </p:nvPr>
        </p:nvSpPr>
        <p:spPr>
          <a:xfrm flipH="1">
            <a:off x="6192000" y="1442675"/>
            <a:ext cx="2609100" cy="3360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4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131">
          <p15:clr>
            <a:srgbClr val="FA7B17"/>
          </p15:clr>
        </p15:guide>
        <p15:guide id="2" pos="3773">
          <p15:clr>
            <a:srgbClr val="FA7B17"/>
          </p15:clr>
        </p15:guide>
        <p15:guide id="3" pos="2004">
          <p15:clr>
            <a:srgbClr val="FA7B17"/>
          </p15:clr>
        </p15:guide>
        <p15:guide id="4" pos="390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and 2 columns">
  <p:cSld name="TITLE_AND_BODY_2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idx="1" type="body"/>
          </p:nvPr>
        </p:nvSpPr>
        <p:spPr>
          <a:xfrm flipH="1">
            <a:off x="571450" y="1442675"/>
            <a:ext cx="3926700" cy="3360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2" type="body"/>
          </p:nvPr>
        </p:nvSpPr>
        <p:spPr>
          <a:xfrm flipH="1">
            <a:off x="4869300" y="1442675"/>
            <a:ext cx="3926700" cy="3360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3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70">
          <p15:clr>
            <a:srgbClr val="FA7B17"/>
          </p15:clr>
        </p15:guide>
        <p15:guide id="2" pos="283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Quote (long)">
  <p:cSld name="TITLE_AND_BODY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1675600" y="1002600"/>
            <a:ext cx="5793000" cy="266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che Serif Light"/>
              <a:buNone/>
              <a:defRPr i="1" sz="30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2" type="subTitle"/>
          </p:nvPr>
        </p:nvSpPr>
        <p:spPr>
          <a:xfrm>
            <a:off x="1675600" y="3726225"/>
            <a:ext cx="5793000" cy="35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che Sans Light"/>
              <a:buNone/>
              <a:defRPr sz="14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054">
          <p15:clr>
            <a:srgbClr val="FA7B17"/>
          </p15:clr>
        </p15:guide>
        <p15:guide id="2" pos="4706">
          <p15:clr>
            <a:srgbClr val="FA7B17"/>
          </p15:clr>
        </p15:guide>
        <p15:guide id="3" orient="horz" pos="634">
          <p15:clr>
            <a:srgbClr val="FA7B17"/>
          </p15:clr>
        </p15:guide>
        <p15:guide id="4" orient="horz" pos="231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Quote (short)">
  <p:cSld name="TITLE_AND_BODY_2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3826350" y="1442675"/>
            <a:ext cx="4974600" cy="254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che Serif Light"/>
              <a:buNone/>
              <a:defRPr i="1" sz="20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2" type="subTitle"/>
          </p:nvPr>
        </p:nvSpPr>
        <p:spPr>
          <a:xfrm>
            <a:off x="3826350" y="3989525"/>
            <a:ext cx="4974600" cy="29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che Sans Light"/>
              <a:buNone/>
              <a:defRPr sz="14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" name="Google Shape;76;p14"/>
          <p:cNvSpPr/>
          <p:nvPr>
            <p:ph idx="3" type="pic"/>
          </p:nvPr>
        </p:nvSpPr>
        <p:spPr>
          <a:xfrm>
            <a:off x="0" y="1442675"/>
            <a:ext cx="3345600" cy="284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a - Cover">
  <p:cSld name="TITLE_2_1">
    <p:bg>
      <p:bgPr>
        <a:solidFill>
          <a:srgbClr val="F5F5F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4572000" y="1394801"/>
            <a:ext cx="4229100" cy="158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572100" y="3040033"/>
            <a:ext cx="42291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6" name="Google Shape;16;p3"/>
          <p:cNvSpPr/>
          <p:nvPr>
            <p:ph idx="2" type="pic"/>
          </p:nvPr>
        </p:nvSpPr>
        <p:spPr>
          <a:xfrm>
            <a:off x="0" y="-3450"/>
            <a:ext cx="4127100" cy="5150400"/>
          </a:xfrm>
          <a:prstGeom prst="rect">
            <a:avLst/>
          </a:prstGeom>
          <a:noFill/>
          <a:ln>
            <a:noFill/>
          </a:ln>
        </p:spPr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4572100" y="3542642"/>
            <a:ext cx="4229100" cy="52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4" type="subTitle"/>
          </p:nvPr>
        </p:nvSpPr>
        <p:spPr>
          <a:xfrm>
            <a:off x="4572100" y="4846784"/>
            <a:ext cx="4229100" cy="1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b - Alternative cover">
  <p:cSld name="TITLE_1">
    <p:bg>
      <p:bgPr>
        <a:solidFill>
          <a:srgbClr val="F5F5F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571450" y="2393733"/>
            <a:ext cx="6549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06B69"/>
              </a:solidFill>
              <a:latin typeface="Roche Sans Condensed Light"/>
              <a:ea typeface="Roche Sans Condensed Light"/>
              <a:cs typeface="Roche Sans Condensed Light"/>
              <a:sym typeface="Roche Sans Condensed Light"/>
            </a:endParaRPr>
          </a:p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571450" y="2393733"/>
            <a:ext cx="6549900" cy="4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4" name="Google Shape;24;p4"/>
          <p:cNvSpPr txBox="1"/>
          <p:nvPr>
            <p:ph type="ctrTitle"/>
          </p:nvPr>
        </p:nvSpPr>
        <p:spPr>
          <a:xfrm>
            <a:off x="571450" y="586475"/>
            <a:ext cx="6976800" cy="169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cxnSp>
        <p:nvCxnSpPr>
          <p:cNvPr id="25" name="Google Shape;25;p4"/>
          <p:cNvCxnSpPr/>
          <p:nvPr/>
        </p:nvCxnSpPr>
        <p:spPr>
          <a:xfrm flipH="1">
            <a:off x="5658175" y="1130025"/>
            <a:ext cx="3493800" cy="404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idx="2" type="subTitle"/>
          </p:nvPr>
        </p:nvSpPr>
        <p:spPr>
          <a:xfrm>
            <a:off x="571450" y="2912299"/>
            <a:ext cx="4495200" cy="52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3" type="subTitle"/>
          </p:nvPr>
        </p:nvSpPr>
        <p:spPr>
          <a:xfrm>
            <a:off x="6016200" y="4840375"/>
            <a:ext cx="2784900" cy="1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Chapter divider" type="secHead">
  <p:cSld name="SECTION_HEADER">
    <p:bg>
      <p:bgPr>
        <a:solidFill>
          <a:srgbClr val="F5F5F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571450" y="2150850"/>
            <a:ext cx="8260800" cy="841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 rot="5400000">
            <a:off x="9126141" y="2565750"/>
            <a:ext cx="24900" cy="120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34;p5"/>
          <p:cNvCxnSpPr/>
          <p:nvPr/>
        </p:nvCxnSpPr>
        <p:spPr>
          <a:xfrm flipH="1">
            <a:off x="6914479" y="2571748"/>
            <a:ext cx="2222400" cy="257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5"/>
          <p:cNvCxnSpPr/>
          <p:nvPr/>
        </p:nvCxnSpPr>
        <p:spPr>
          <a:xfrm>
            <a:off x="6900875" y="-4750"/>
            <a:ext cx="2236200" cy="257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able of contents">
  <p:cSld name="SECTION_HEADER_2">
    <p:bg>
      <p:bgPr>
        <a:solidFill>
          <a:srgbClr val="F5F5F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571450" y="2150850"/>
            <a:ext cx="4304400" cy="841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9pPr>
          </a:lstStyle>
          <a:p/>
        </p:txBody>
      </p:sp>
      <p:cxnSp>
        <p:nvCxnSpPr>
          <p:cNvPr id="39" name="Google Shape;39;p6"/>
          <p:cNvCxnSpPr/>
          <p:nvPr/>
        </p:nvCxnSpPr>
        <p:spPr>
          <a:xfrm flipH="1">
            <a:off x="2805632" y="2571748"/>
            <a:ext cx="2222400" cy="257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6"/>
          <p:cNvCxnSpPr/>
          <p:nvPr/>
        </p:nvCxnSpPr>
        <p:spPr>
          <a:xfrm>
            <a:off x="2792028" y="-4750"/>
            <a:ext cx="2236200" cy="257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5039800" y="-3000"/>
            <a:ext cx="0" cy="516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5641200" y="586475"/>
            <a:ext cx="3159900" cy="393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/>
            </a:lvl1pPr>
            <a:lvl2pPr indent="-3175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2pPr>
            <a:lvl3pPr indent="-3175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rpose statement">
  <p:cSld name="SECTION_HEAD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7"/>
          <p:cNvSpPr txBox="1"/>
          <p:nvPr/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41C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Doing now what patients need next</a:t>
            </a:r>
            <a:endParaRPr sz="2000">
              <a:solidFill>
                <a:srgbClr val="0B41CD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a - Title and 1 column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571450" y="1442675"/>
            <a:ext cx="8229600" cy="336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2pPr>
            <a:lvl3pPr indent="-304800" lvl="2" marL="13716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b - Title and 1 column with picture">
  <p:cSld name="TITLE_AND_BODY_4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>
            <p:ph idx="2" type="pic"/>
          </p:nvPr>
        </p:nvSpPr>
        <p:spPr>
          <a:xfrm>
            <a:off x="5609275" y="1436225"/>
            <a:ext cx="3534600" cy="33990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571450" y="1442675"/>
            <a:ext cx="4694700" cy="336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2pPr>
            <a:lvl3pPr indent="-304800" lvl="2" marL="13716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3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Title only">
  <p:cSld name="TITLE_AND_BODY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1" type="subTitle"/>
          </p:nvPr>
        </p:nvSpPr>
        <p:spPr>
          <a:xfrm>
            <a:off x="571450" y="813600"/>
            <a:ext cx="74304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type="title"/>
          </p:nvPr>
        </p:nvSpPr>
        <p:spPr>
          <a:xfrm>
            <a:off x="572400" y="432000"/>
            <a:ext cx="74304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71450" y="432675"/>
            <a:ext cx="771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71450" y="1442675"/>
            <a:ext cx="82296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rmAutofit/>
          </a:bodyPr>
          <a:lstStyle>
            <a:lvl1pPr indent="-31115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che Sans Light"/>
              <a:buChar char="■"/>
              <a:defRPr sz="1600">
                <a:latin typeface="Roche Sans Light"/>
                <a:ea typeface="Roche Sans Light"/>
                <a:cs typeface="Roche Sans Light"/>
                <a:sym typeface="Roche Sans Light"/>
              </a:defRPr>
            </a:lvl1pPr>
            <a:lvl2pPr indent="-317500" lvl="1" marL="91440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1533D8"/>
              </a:buClr>
              <a:buSzPts val="1400"/>
              <a:buFont typeface="Roche Sans Light"/>
              <a:buChar char="○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che Sans Light"/>
              <a:buChar char="■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●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○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■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●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○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■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sp>
        <p:nvSpPr>
          <p:cNvPr descr=")]}'&#10;{&quot;branding&quot;:&quot;ROCHE_NEW&quot;,&quot;startSlideId&quot;:null,&quot;endSlideId&quot;:null,&quot;masterId&quot;:&quot;SLIDES_API916025361_8&quot;,&quot;theme&quot;:&quot;BLUE&quot;,&quot;defaultSlides&quot;:[&quot;SLIDES_API916025361_84&quot;,&quot;SLIDES_API916025361_164&quot;,&quot;SLIDES_API916025361_243&quot;,&quot;SLIDES_API916025361_320&quot;,&quot;SLIDES_API916025361_396&quot;,&quot;SLIDES_API916025361_474&quot;,&quot;SLIDES_API916025361_552&quot;,&quot;SLIDES_API916025361_629&quot;,&quot;SLIDES_API916025361_707&quot;,&quot;SLIDES_API916025361_782&quot;,&quot;SLIDES_API916025361_864&quot;,&quot;SLIDES_API916025361_944&quot;,&quot;SLIDES_API916025361_1023&quot;,&quot;SLIDES_API916025361_1104&quot;,&quot;SLIDES_API916025361_1184&quot;,&quot;SLIDES_API916025361_1263&quot;,&quot;SLIDES_API916025361_1346&quot;]}" id="9" name="Google Shape;9;p1"/>
          <p:cNvSpPr/>
          <p:nvPr/>
        </p:nvSpPr>
        <p:spPr>
          <a:xfrm>
            <a:off x="3632725" y="41200"/>
            <a:ext cx="1923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8252350" y="4763490"/>
            <a:ext cx="548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Roche Sans Light"/>
                <a:ea typeface="Roche Sans Light"/>
                <a:cs typeface="Roche Sans Light"/>
                <a:sym typeface="Roche Sans Light"/>
              </a:rPr>
              <a:t>‹#›</a:t>
            </a:fld>
            <a:endParaRPr sz="900"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44">
          <p15:clr>
            <a:srgbClr val="EA4335"/>
          </p15:clr>
        </p15:guide>
        <p15:guide id="2" pos="360">
          <p15:clr>
            <a:srgbClr val="EA4335"/>
          </p15:clr>
        </p15:guide>
        <p15:guide id="3" orient="horz" pos="369">
          <p15:clr>
            <a:srgbClr val="EA4335"/>
          </p15:clr>
        </p15:guide>
        <p15:guide id="4" orient="horz" pos="909">
          <p15:clr>
            <a:srgbClr val="EA4335"/>
          </p15:clr>
        </p15:guide>
        <p15:guide id="5" pos="5221">
          <p15:clr>
            <a:srgbClr val="EA4335"/>
          </p15:clr>
        </p15:guide>
        <p15:guide id="6" orient="horz" pos="3076">
          <p15:clr>
            <a:srgbClr val="EA4335"/>
          </p15:clr>
        </p15:guide>
        <p15:guide id="7" orient="horz" pos="1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jpg"/><Relationship Id="rId10" Type="http://schemas.openxmlformats.org/officeDocument/2006/relationships/image" Target="../media/image36.jp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Relationship Id="rId4" Type="http://schemas.openxmlformats.org/officeDocument/2006/relationships/image" Target="../media/image19.jpg"/><Relationship Id="rId9" Type="http://schemas.openxmlformats.org/officeDocument/2006/relationships/image" Target="../media/image26.jpg"/><Relationship Id="rId5" Type="http://schemas.openxmlformats.org/officeDocument/2006/relationships/image" Target="../media/image39.jpg"/><Relationship Id="rId6" Type="http://schemas.openxmlformats.org/officeDocument/2006/relationships/image" Target="../media/image21.jpg"/><Relationship Id="rId7" Type="http://schemas.openxmlformats.org/officeDocument/2006/relationships/image" Target="../media/image30.jpg"/><Relationship Id="rId8" Type="http://schemas.openxmlformats.org/officeDocument/2006/relationships/image" Target="../media/image3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hyperlink" Target="http://drive.google.com/file/d/1KquM2W3SFuCV8Uf1nCvBF5st3XgbNH_6/view" TargetMode="External"/><Relationship Id="rId5" Type="http://schemas.openxmlformats.org/officeDocument/2006/relationships/image" Target="../media/image43.jpg"/><Relationship Id="rId6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.png"/><Relationship Id="rId5" Type="http://schemas.openxmlformats.org/officeDocument/2006/relationships/hyperlink" Target="https://transform.england.nhs.uk/key-tools-and-info/centre-improving-data-collaboration/guide-to-effective-nhs-data-partnerships/#:~:text=5%20principles%20for%20data%20partnerships,the%20operation%20of%20the%20NHS.&amp;text=NHS%20organisations%20should%20not%20enter,be%20transparent%20and%20clearly%20communicated." TargetMode="External"/><Relationship Id="rId6" Type="http://schemas.openxmlformats.org/officeDocument/2006/relationships/hyperlink" Target="https://www.institute.global/insights/politics-and-governance/a-new-national-purpose-leading-the-biotech-revolution#bolstering-pandemic-biosecurity-for-the-st-century" TargetMode="External"/><Relationship Id="rId7" Type="http://schemas.openxmlformats.org/officeDocument/2006/relationships/hyperlink" Target="https://www.institute.global/insights/politics-and-governance/a-new-national-purpose-leading-the-biotech-revolution#bolstering-pandemic-biosecurity-for-the-st-century" TargetMode="External"/><Relationship Id="rId8" Type="http://schemas.openxmlformats.org/officeDocument/2006/relationships/hyperlink" Target="https://www.institute.global/insights/politics-and-governance/a-new-national-purpose-leading-the-biotech-revolution#bolstering-pandemic-biosecurity-for-the-st-century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sciencedirect.com/science/article/pii/S2514664524015583" TargetMode="External"/><Relationship Id="rId4" Type="http://schemas.openxmlformats.org/officeDocument/2006/relationships/image" Target="../media/image47.png"/><Relationship Id="rId5" Type="http://schemas.openxmlformats.org/officeDocument/2006/relationships/image" Target="../media/image50.png"/><Relationship Id="rId6" Type="http://schemas.openxmlformats.org/officeDocument/2006/relationships/hyperlink" Target="https://www.goshdrive.com/gosh-roche-collaboration-playbook" TargetMode="External"/><Relationship Id="rId7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png"/><Relationship Id="rId4" Type="http://schemas.openxmlformats.org/officeDocument/2006/relationships/hyperlink" Target="https://assets.publishing.service.gov.uk/media/5a74aeaced915d7ab83b5b0b/LifeSciencesIndustrialStrategy_acc2.pdf" TargetMode="External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-okoda3Vw964bymxdHGBG3yYpzZ652iQ/view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jpg"/><Relationship Id="rId4" Type="http://schemas.openxmlformats.org/officeDocument/2006/relationships/image" Target="../media/image48.jpg"/><Relationship Id="rId5" Type="http://schemas.openxmlformats.org/officeDocument/2006/relationships/image" Target="../media/image3.png"/><Relationship Id="rId6" Type="http://schemas.openxmlformats.org/officeDocument/2006/relationships/image" Target="../media/image45.jpg"/><Relationship Id="rId7" Type="http://schemas.openxmlformats.org/officeDocument/2006/relationships/image" Target="../media/image4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hyperlink" Target="http://drive.google.com/file/d/1C_it0uk_G7xczVY2JukG3YPv2dD9iTxI/view" TargetMode="External"/><Relationship Id="rId7" Type="http://schemas.openxmlformats.org/officeDocument/2006/relationships/image" Target="../media/image22.jpg"/><Relationship Id="rId8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jpg"/><Relationship Id="rId4" Type="http://schemas.openxmlformats.org/officeDocument/2006/relationships/hyperlink" Target="https://ebooks.iospress.nl/doi/10.3233/FAIA241059" TargetMode="External"/><Relationship Id="rId9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hyperlink" Target="https://github.com/gosh-dre/genomics_nlp_pipelin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4" type="subTitle"/>
          </p:nvPr>
        </p:nvSpPr>
        <p:spPr>
          <a:xfrm>
            <a:off x="4572100" y="4694384"/>
            <a:ext cx="4229100" cy="1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D1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M-GB-00021376 | March 2025 </a:t>
            </a:r>
            <a:r>
              <a:rPr lang="en" sz="1000">
                <a:solidFill>
                  <a:srgbClr val="FF0000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 </a:t>
            </a:r>
            <a:endParaRPr sz="1000">
              <a:solidFill>
                <a:srgbClr val="FF0000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sp>
        <p:nvSpPr>
          <p:cNvPr id="86" name="Google Shape;86;p16"/>
          <p:cNvSpPr txBox="1"/>
          <p:nvPr>
            <p:ph idx="3" type="subTitle"/>
          </p:nvPr>
        </p:nvSpPr>
        <p:spPr>
          <a:xfrm>
            <a:off x="4572100" y="3542642"/>
            <a:ext cx="4229100" cy="52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Dr Rebecca Pope (she/her)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UK Digital &amp; Data Science Lead, Roche UK</a:t>
            </a:r>
            <a:endParaRPr sz="1400"/>
          </a:p>
        </p:txBody>
      </p:sp>
      <p:sp>
        <p:nvSpPr>
          <p:cNvPr id="87" name="Google Shape;87;p16"/>
          <p:cNvSpPr txBox="1"/>
          <p:nvPr>
            <p:ph type="ctrTitle"/>
          </p:nvPr>
        </p:nvSpPr>
        <p:spPr>
          <a:xfrm>
            <a:off x="4572000" y="1394801"/>
            <a:ext cx="4229100" cy="158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che Sans"/>
                <a:ea typeface="Roche Sans"/>
                <a:cs typeface="Roche Sans"/>
                <a:sym typeface="Roche Sans"/>
              </a:rPr>
              <a:t>Moving from Policy to Practice: Real World Learnings of Developing &amp; Integrating AI into Healthcare </a:t>
            </a:r>
            <a:endParaRPr b="1">
              <a:latin typeface="Roche Sans"/>
              <a:ea typeface="Roche Sans"/>
              <a:cs typeface="Roche Sans"/>
              <a:sym typeface="Roche Sans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0" l="797" r="806" t="0"/>
          <a:stretch/>
        </p:blipFill>
        <p:spPr>
          <a:xfrm>
            <a:off x="2" y="0"/>
            <a:ext cx="4118645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8425" y="4462275"/>
            <a:ext cx="1459374" cy="6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/>
        </p:nvSpPr>
        <p:spPr>
          <a:xfrm>
            <a:off x="571450" y="4326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che Sans Medium"/>
                <a:ea typeface="Roche Sans Medium"/>
                <a:cs typeface="Roche Sans Medium"/>
                <a:sym typeface="Roche Sans Medium"/>
              </a:rPr>
              <a:t>Clinical Insights Unit (CIU) </a:t>
            </a:r>
            <a:endParaRPr sz="2200"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pic>
        <p:nvPicPr>
          <p:cNvPr id="253" name="Google Shape;2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550" y="979075"/>
            <a:ext cx="5529601" cy="41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5225" y="110075"/>
            <a:ext cx="1459374" cy="6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Clinical Innovation Officers </a:t>
            </a:r>
            <a:endParaRPr/>
          </a:p>
        </p:txBody>
      </p:sp>
      <p:pic>
        <p:nvPicPr>
          <p:cNvPr descr="A person smiling at camera&#10;&#10;Description automatically generated" id="260" name="Google Shape;260;p26"/>
          <p:cNvPicPr preferRelativeResize="0"/>
          <p:nvPr/>
        </p:nvPicPr>
        <p:blipFill rotWithShape="1">
          <a:blip r:embed="rId3">
            <a:alphaModFix/>
          </a:blip>
          <a:srcRect b="0" l="14285" r="14285" t="0"/>
          <a:stretch/>
        </p:blipFill>
        <p:spPr>
          <a:xfrm>
            <a:off x="377854" y="940165"/>
            <a:ext cx="1366200" cy="12759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descr="A person wearing glasses and smiling&#10;&#10;Description automatically generated" id="261" name="Google Shape;261;p26"/>
          <p:cNvPicPr preferRelativeResize="0"/>
          <p:nvPr/>
        </p:nvPicPr>
        <p:blipFill rotWithShape="1">
          <a:blip r:embed="rId4">
            <a:alphaModFix/>
          </a:blip>
          <a:srcRect b="0" l="1352" r="1352" t="0"/>
          <a:stretch/>
        </p:blipFill>
        <p:spPr>
          <a:xfrm>
            <a:off x="3611146" y="2971241"/>
            <a:ext cx="1438200" cy="1343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in a suit&#10;&#10;Description automatically generated" id="262" name="Google Shape;262;p26"/>
          <p:cNvPicPr preferRelativeResize="0"/>
          <p:nvPr/>
        </p:nvPicPr>
        <p:blipFill rotWithShape="1">
          <a:blip r:embed="rId5">
            <a:alphaModFix/>
          </a:blip>
          <a:srcRect b="0" l="14285" r="14285" t="0"/>
          <a:stretch/>
        </p:blipFill>
        <p:spPr>
          <a:xfrm>
            <a:off x="294566" y="2996740"/>
            <a:ext cx="1366200" cy="127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in a pink shirt&#10;&#10;Description automatically generated" id="263" name="Google Shape;26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7279" y="919771"/>
            <a:ext cx="1478100" cy="1343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smiling at camera&#10;&#10;Description automatically generated" id="264" name="Google Shape;264;p26"/>
          <p:cNvPicPr preferRelativeResize="0"/>
          <p:nvPr/>
        </p:nvPicPr>
        <p:blipFill rotWithShape="1">
          <a:blip r:embed="rId7">
            <a:alphaModFix/>
          </a:blip>
          <a:srcRect b="0" l="14285" r="14285" t="0"/>
          <a:stretch/>
        </p:blipFill>
        <p:spPr>
          <a:xfrm>
            <a:off x="1963397" y="2973857"/>
            <a:ext cx="1392600" cy="13005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in glasses and a blue and white striped shirt&#10;&#10;Description automatically generated" id="265" name="Google Shape;265;p26"/>
          <p:cNvPicPr preferRelativeResize="0"/>
          <p:nvPr/>
        </p:nvPicPr>
        <p:blipFill rotWithShape="1">
          <a:blip r:embed="rId8">
            <a:alphaModFix/>
          </a:blip>
          <a:srcRect b="0" l="14285" r="14285" t="0"/>
          <a:stretch/>
        </p:blipFill>
        <p:spPr>
          <a:xfrm>
            <a:off x="2075817" y="940165"/>
            <a:ext cx="1392600" cy="13005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in a white shirt&#10;&#10;Description automatically generated" id="266" name="Google Shape;266;p26"/>
          <p:cNvPicPr preferRelativeResize="0"/>
          <p:nvPr/>
        </p:nvPicPr>
        <p:blipFill rotWithShape="1">
          <a:blip r:embed="rId9">
            <a:alphaModFix/>
          </a:blip>
          <a:srcRect b="0" l="1352" r="1352" t="0"/>
          <a:stretch/>
        </p:blipFill>
        <p:spPr>
          <a:xfrm>
            <a:off x="5427861" y="2947693"/>
            <a:ext cx="1438200" cy="1343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in a blue shirt&#10;&#10;Description automatically generated" id="267" name="Google Shape;267;p26"/>
          <p:cNvPicPr preferRelativeResize="0"/>
          <p:nvPr/>
        </p:nvPicPr>
        <p:blipFill rotWithShape="1">
          <a:blip r:embed="rId10">
            <a:alphaModFix/>
          </a:blip>
          <a:srcRect b="0" l="14285" r="14285" t="0"/>
          <a:stretch/>
        </p:blipFill>
        <p:spPr>
          <a:xfrm>
            <a:off x="3652527" y="940165"/>
            <a:ext cx="1392600" cy="13005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in a red and white checked shirt&#10;&#10;Description automatically generated" id="268" name="Google Shape;268;p26"/>
          <p:cNvPicPr preferRelativeResize="0"/>
          <p:nvPr/>
        </p:nvPicPr>
        <p:blipFill rotWithShape="1">
          <a:blip r:embed="rId11">
            <a:alphaModFix/>
          </a:blip>
          <a:srcRect b="0" l="1352" r="1352" t="0"/>
          <a:stretch/>
        </p:blipFill>
        <p:spPr>
          <a:xfrm>
            <a:off x="7320029" y="2891133"/>
            <a:ext cx="1498800" cy="139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with blonde hair&#10;&#10;Description automatically generated" id="269" name="Google Shape;269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320030" y="895502"/>
            <a:ext cx="1414200" cy="132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0" name="Google Shape;270;p26"/>
          <p:cNvSpPr txBox="1"/>
          <p:nvPr/>
        </p:nvSpPr>
        <p:spPr>
          <a:xfrm>
            <a:off x="5045125" y="2297000"/>
            <a:ext cx="250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Evelin Milev</a:t>
            </a:r>
            <a:endParaRPr sz="1200">
              <a:latin typeface="Roche Sans"/>
              <a:ea typeface="Roche Sans"/>
              <a:cs typeface="Roche Sans"/>
              <a:sym typeface="Roche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S</a:t>
            </a:r>
            <a:r>
              <a:rPr lang="en" sz="1200">
                <a:latin typeface="Roche Sans"/>
                <a:ea typeface="Roche Sans"/>
                <a:cs typeface="Roche Sans"/>
                <a:sym typeface="Roche Sans"/>
              </a:rPr>
              <a:t>nr </a:t>
            </a:r>
            <a:r>
              <a:rPr i="0" lang="en" sz="1200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Clinical Research </a:t>
            </a:r>
            <a:r>
              <a:rPr lang="en" sz="1200">
                <a:latin typeface="Roche Sans"/>
                <a:ea typeface="Roche Sans"/>
                <a:cs typeface="Roche Sans"/>
                <a:sym typeface="Roche Sans"/>
              </a:rPr>
              <a:t>NMD</a:t>
            </a:r>
            <a:r>
              <a:rPr i="0" lang="en" sz="1200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 Paediatric Physiotherapist  </a:t>
            </a:r>
            <a:endParaRPr sz="1200">
              <a:solidFill>
                <a:srgbClr val="000000"/>
              </a:solidFill>
              <a:latin typeface="Roche Sans"/>
              <a:ea typeface="Roche Sans"/>
              <a:cs typeface="Roche Sans"/>
              <a:sym typeface="Roche Sans"/>
            </a:endParaRPr>
          </a:p>
        </p:txBody>
      </p:sp>
      <p:sp>
        <p:nvSpPr>
          <p:cNvPr id="271" name="Google Shape;271;p26"/>
          <p:cNvSpPr txBox="1"/>
          <p:nvPr/>
        </p:nvSpPr>
        <p:spPr>
          <a:xfrm>
            <a:off x="5218626" y="4414162"/>
            <a:ext cx="197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Dr Richard Issitt</a:t>
            </a:r>
            <a:br>
              <a:rPr lang="en" sz="1200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</a:br>
            <a:r>
              <a:rPr i="0" lang="en" sz="1200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Senior Paediatric Perfusionist    </a:t>
            </a:r>
            <a:endParaRPr sz="1200">
              <a:solidFill>
                <a:srgbClr val="000000"/>
              </a:solidFill>
              <a:latin typeface="Roche Sans"/>
              <a:ea typeface="Roche Sans"/>
              <a:cs typeface="Roche Sans"/>
              <a:sym typeface="Roche Sans"/>
            </a:endParaRPr>
          </a:p>
        </p:txBody>
      </p:sp>
      <p:sp>
        <p:nvSpPr>
          <p:cNvPr id="272" name="Google Shape;272;p26"/>
          <p:cNvSpPr txBox="1"/>
          <p:nvPr/>
        </p:nvSpPr>
        <p:spPr>
          <a:xfrm>
            <a:off x="7290176" y="2297000"/>
            <a:ext cx="177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Zoe Hallett</a:t>
            </a:r>
            <a:endParaRPr sz="1200">
              <a:latin typeface="Roche Sans"/>
              <a:ea typeface="Roche Sans"/>
              <a:cs typeface="Roche Sans"/>
              <a:sym typeface="Roche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General Manager for Brain Directorate </a:t>
            </a:r>
            <a:endParaRPr sz="1200">
              <a:solidFill>
                <a:srgbClr val="000000"/>
              </a:solidFill>
              <a:latin typeface="Roche Sans"/>
              <a:ea typeface="Roche Sans"/>
              <a:cs typeface="Roche Sans"/>
              <a:sym typeface="Roche Sans"/>
            </a:endParaRPr>
          </a:p>
        </p:txBody>
      </p:sp>
      <p:sp>
        <p:nvSpPr>
          <p:cNvPr id="273" name="Google Shape;273;p26"/>
          <p:cNvSpPr txBox="1"/>
          <p:nvPr/>
        </p:nvSpPr>
        <p:spPr>
          <a:xfrm>
            <a:off x="7094531" y="4391403"/>
            <a:ext cx="197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Dr Wesley Hayes </a:t>
            </a:r>
            <a:endParaRPr sz="1200">
              <a:latin typeface="Roche Sans"/>
              <a:ea typeface="Roche Sans"/>
              <a:cs typeface="Roche Sans"/>
              <a:sym typeface="Roche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Paediatric Nephrologist   </a:t>
            </a:r>
            <a:endParaRPr sz="1200">
              <a:solidFill>
                <a:srgbClr val="000000"/>
              </a:solidFill>
              <a:latin typeface="Roche Sans"/>
              <a:ea typeface="Roche Sans"/>
              <a:cs typeface="Roche Sans"/>
              <a:sym typeface="Roche Sans"/>
            </a:endParaRPr>
          </a:p>
        </p:txBody>
      </p:sp>
      <p:sp>
        <p:nvSpPr>
          <p:cNvPr id="274" name="Google Shape;274;p26"/>
          <p:cNvSpPr txBox="1"/>
          <p:nvPr/>
        </p:nvSpPr>
        <p:spPr>
          <a:xfrm>
            <a:off x="3292906" y="2327293"/>
            <a:ext cx="197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Sally Tollerfield </a:t>
            </a:r>
            <a:endParaRPr sz="1200">
              <a:latin typeface="Roche Sans"/>
              <a:ea typeface="Roche Sans"/>
              <a:cs typeface="Roche Sans"/>
              <a:sym typeface="Roche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Endocrine Clinical Nurse Specialist   </a:t>
            </a:r>
            <a:endParaRPr sz="1200">
              <a:solidFill>
                <a:srgbClr val="000000"/>
              </a:solidFill>
              <a:latin typeface="Roche Sans"/>
              <a:ea typeface="Roche Sans"/>
              <a:cs typeface="Roche Sans"/>
              <a:sym typeface="Roche Sans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3361052" y="4433270"/>
            <a:ext cx="197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Colin Butler </a:t>
            </a:r>
            <a:endParaRPr sz="1200">
              <a:latin typeface="Roche Sans"/>
              <a:ea typeface="Roche Sans"/>
              <a:cs typeface="Roche Sans"/>
              <a:sym typeface="Roche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Consultant ENT Surgeon </a:t>
            </a:r>
            <a:endParaRPr sz="1200">
              <a:solidFill>
                <a:srgbClr val="000000"/>
              </a:solidFill>
              <a:latin typeface="Roche Sans"/>
              <a:ea typeface="Roche Sans"/>
              <a:cs typeface="Roche Sans"/>
              <a:sym typeface="Roche Sans"/>
            </a:endParaRPr>
          </a:p>
        </p:txBody>
      </p:sp>
      <p:sp>
        <p:nvSpPr>
          <p:cNvPr id="276" name="Google Shape;276;p26"/>
          <p:cNvSpPr txBox="1"/>
          <p:nvPr/>
        </p:nvSpPr>
        <p:spPr>
          <a:xfrm>
            <a:off x="1673452" y="4431883"/>
            <a:ext cx="197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Maaike Kusters</a:t>
            </a:r>
            <a:endParaRPr sz="1200">
              <a:latin typeface="Roche Sans"/>
              <a:ea typeface="Roche Sans"/>
              <a:cs typeface="Roche Sans"/>
              <a:sym typeface="Roche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Consultant Paediatric Immunologist    </a:t>
            </a:r>
            <a:endParaRPr sz="1200">
              <a:solidFill>
                <a:srgbClr val="000000"/>
              </a:solidFill>
              <a:latin typeface="Roche Sans"/>
              <a:ea typeface="Roche Sans"/>
              <a:cs typeface="Roche Sans"/>
              <a:sym typeface="Roche Sans"/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-143827" y="4432447"/>
            <a:ext cx="197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Dr Ed Gaynor</a:t>
            </a:r>
            <a:endParaRPr sz="1200">
              <a:latin typeface="Roche Sans"/>
              <a:ea typeface="Roche Sans"/>
              <a:cs typeface="Roche Sans"/>
              <a:sym typeface="Roche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Paediatric Consultant Gastroenterologist  </a:t>
            </a:r>
            <a:endParaRPr sz="1200">
              <a:solidFill>
                <a:srgbClr val="000000"/>
              </a:solidFill>
              <a:latin typeface="Roche Sans"/>
              <a:ea typeface="Roche Sans"/>
              <a:cs typeface="Roche Sans"/>
              <a:sym typeface="Roche Sans"/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1784342" y="2334077"/>
            <a:ext cx="197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Pritesh Patel  </a:t>
            </a:r>
            <a:endParaRPr i="0" sz="1200">
              <a:solidFill>
                <a:srgbClr val="000000"/>
              </a:solidFill>
              <a:latin typeface="Roche Sans"/>
              <a:ea typeface="Roche Sans"/>
              <a:cs typeface="Roche Sans"/>
              <a:sym typeface="Roche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Senior Specialist Pharmacist   </a:t>
            </a:r>
            <a:endParaRPr sz="1200">
              <a:solidFill>
                <a:srgbClr val="000000"/>
              </a:solidFill>
              <a:latin typeface="Roche Sans"/>
              <a:ea typeface="Roche Sans"/>
              <a:cs typeface="Roche Sans"/>
              <a:sym typeface="Roche Sans"/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-9902" y="2330673"/>
            <a:ext cx="197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Dr Claire Edmondson Paediatric Respiratory Consultant   </a:t>
            </a:r>
            <a:endParaRPr sz="1200">
              <a:solidFill>
                <a:srgbClr val="000000"/>
              </a:solidFill>
              <a:latin typeface="Roche Sans"/>
              <a:ea typeface="Roche Sans"/>
              <a:cs typeface="Roche Sans"/>
              <a:sym typeface="Roch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CIU Insights </a:t>
            </a:r>
            <a:endParaRPr/>
          </a:p>
        </p:txBody>
      </p:sp>
      <p:sp>
        <p:nvSpPr>
          <p:cNvPr id="285" name="Google Shape;285;p27"/>
          <p:cNvSpPr txBox="1"/>
          <p:nvPr>
            <p:ph idx="1" type="subTitle"/>
          </p:nvPr>
        </p:nvSpPr>
        <p:spPr>
          <a:xfrm>
            <a:off x="571450" y="966475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 - Project Based (Highlights)</a:t>
            </a:r>
            <a:endParaRPr/>
          </a:p>
        </p:txBody>
      </p:sp>
      <p:pic>
        <p:nvPicPr>
          <p:cNvPr id="286" name="Google Shape;2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225" y="110075"/>
            <a:ext cx="1459374" cy="681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27"/>
          <p:cNvGrpSpPr/>
          <p:nvPr/>
        </p:nvGrpSpPr>
        <p:grpSpPr>
          <a:xfrm>
            <a:off x="669037" y="3188514"/>
            <a:ext cx="8131529" cy="1726350"/>
            <a:chOff x="859850" y="3786533"/>
            <a:chExt cx="11079887" cy="2197773"/>
          </a:xfrm>
        </p:grpSpPr>
        <p:pic>
          <p:nvPicPr>
            <p:cNvPr id="288" name="Google Shape;288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5103" y="4418306"/>
              <a:ext cx="1679421" cy="156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27"/>
            <p:cNvSpPr txBox="1"/>
            <p:nvPr/>
          </p:nvSpPr>
          <p:spPr>
            <a:xfrm>
              <a:off x="3006337" y="4462642"/>
              <a:ext cx="8933400" cy="14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30072"/>
                  </a:solidFill>
                  <a:latin typeface="Roche Sans"/>
                  <a:ea typeface="Roche Sans"/>
                  <a:cs typeface="Roche Sans"/>
                  <a:sym typeface="Roche Sans"/>
                </a:rPr>
                <a:t>£15,000 potential annual savings</a:t>
              </a:r>
              <a:r>
                <a:rPr lang="en" sz="1200">
                  <a:solidFill>
                    <a:srgbClr val="330072"/>
                  </a:solidFill>
                  <a:latin typeface="Roche Sans"/>
                  <a:ea typeface="Roche Sans"/>
                  <a:cs typeface="Roche Sans"/>
                  <a:sym typeface="Roche Sans"/>
                </a:rPr>
                <a:t> through reduced send away testing and test reagent usage</a:t>
              </a:r>
              <a:endParaRPr sz="12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marR="0" rtl="0" algn="just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30072"/>
                  </a:solidFill>
                  <a:latin typeface="Roche Sans"/>
                  <a:ea typeface="Roche Sans"/>
                  <a:cs typeface="Roche Sans"/>
                  <a:sym typeface="Roche Sans"/>
                </a:rPr>
                <a:t>Projected </a:t>
              </a:r>
              <a:r>
                <a:rPr b="1" lang="en" sz="1200">
                  <a:solidFill>
                    <a:srgbClr val="330072"/>
                  </a:solidFill>
                  <a:latin typeface="Roche Sans"/>
                  <a:ea typeface="Roche Sans"/>
                  <a:cs typeface="Roche Sans"/>
                  <a:sym typeface="Roche Sans"/>
                </a:rPr>
                <a:t>£5000 cashable annual savings</a:t>
              </a:r>
              <a:r>
                <a:rPr lang="en" sz="1200">
                  <a:solidFill>
                    <a:srgbClr val="330072"/>
                  </a:solidFill>
                  <a:latin typeface="Roche Sans"/>
                  <a:ea typeface="Roche Sans"/>
                  <a:cs typeface="Roche Sans"/>
                  <a:sym typeface="Roche Sans"/>
                </a:rPr>
                <a:t> based on £1200 realised in FY24/25 Q1 (</a:t>
              </a:r>
              <a:r>
                <a:rPr i="1" lang="en" sz="1200">
                  <a:solidFill>
                    <a:srgbClr val="330072"/>
                  </a:solidFill>
                  <a:latin typeface="Roche Sans"/>
                  <a:ea typeface="Roche Sans"/>
                  <a:cs typeface="Roche Sans"/>
                  <a:sym typeface="Roche Sans"/>
                </a:rPr>
                <a:t>figure is increasing each quarter, so could be higher for full year</a:t>
              </a:r>
              <a:r>
                <a:rPr lang="en" sz="1200">
                  <a:solidFill>
                    <a:srgbClr val="330072"/>
                  </a:solidFill>
                  <a:latin typeface="Roche Sans"/>
                  <a:ea typeface="Roche Sans"/>
                  <a:cs typeface="Roche Sans"/>
                  <a:sym typeface="Roche Sans"/>
                </a:rPr>
                <a:t>)</a:t>
              </a:r>
              <a:endParaRPr sz="12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marR="0" rtl="0" algn="just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30072"/>
                  </a:solidFill>
                  <a:latin typeface="Roche Sans"/>
                  <a:ea typeface="Roche Sans"/>
                  <a:cs typeface="Roche Sans"/>
                  <a:sym typeface="Roche Sans"/>
                </a:rPr>
                <a:t>Staff opportunity cost: </a:t>
              </a:r>
              <a:r>
                <a:rPr lang="en" sz="1200">
                  <a:solidFill>
                    <a:srgbClr val="330072"/>
                  </a:solidFill>
                  <a:latin typeface="Roche Sans"/>
                  <a:ea typeface="Roche Sans"/>
                  <a:cs typeface="Roche Sans"/>
                  <a:sym typeface="Roche Sans"/>
                </a:rPr>
                <a:t>&gt;</a:t>
              </a:r>
              <a:r>
                <a:rPr lang="en" sz="1200">
                  <a:solidFill>
                    <a:srgbClr val="330072"/>
                  </a:solidFill>
                  <a:latin typeface="Roche Sans"/>
                  <a:ea typeface="Roche Sans"/>
                  <a:cs typeface="Roche Sans"/>
                  <a:sym typeface="Roche Sans"/>
                </a:rPr>
                <a:t>100 tests per month opportunity to reduce expensive send away testing through capacity to set up in-house testing at GOSH</a:t>
              </a:r>
              <a:endParaRPr sz="1200">
                <a:latin typeface="Roche Sans"/>
                <a:ea typeface="Roche Sans"/>
                <a:cs typeface="Roche Sans"/>
                <a:sym typeface="Roche Sans"/>
              </a:endParaRPr>
            </a:p>
          </p:txBody>
        </p:sp>
        <p:sp>
          <p:nvSpPr>
            <p:cNvPr id="290" name="Google Shape;290;p27"/>
            <p:cNvSpPr txBox="1"/>
            <p:nvPr/>
          </p:nvSpPr>
          <p:spPr>
            <a:xfrm>
              <a:off x="859850" y="3786533"/>
              <a:ext cx="6098100" cy="5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330072"/>
                </a:buClr>
                <a:buSzPts val="3200"/>
                <a:buFont typeface="Quattrocento Sans"/>
                <a:buNone/>
              </a:pPr>
              <a:r>
                <a:rPr b="1" lang="en" sz="2400">
                  <a:solidFill>
                    <a:srgbClr val="330072"/>
                  </a:solidFill>
                  <a:latin typeface="Roche Sans"/>
                  <a:ea typeface="Roche Sans"/>
                  <a:cs typeface="Roche Sans"/>
                  <a:sym typeface="Roche Sans"/>
                </a:rPr>
                <a:t>Labs Overtesting</a:t>
              </a:r>
              <a:endParaRPr b="1" sz="2400">
                <a:solidFill>
                  <a:srgbClr val="330072"/>
                </a:solidFill>
                <a:latin typeface="Roche Sans"/>
                <a:ea typeface="Roche Sans"/>
                <a:cs typeface="Roche Sans"/>
                <a:sym typeface="Roche Sans"/>
              </a:endParaRPr>
            </a:p>
          </p:txBody>
        </p:sp>
      </p:grpSp>
      <p:grpSp>
        <p:nvGrpSpPr>
          <p:cNvPr id="291" name="Google Shape;291;p27"/>
          <p:cNvGrpSpPr/>
          <p:nvPr/>
        </p:nvGrpSpPr>
        <p:grpSpPr>
          <a:xfrm>
            <a:off x="669037" y="1180768"/>
            <a:ext cx="7608405" cy="1802550"/>
            <a:chOff x="859850" y="1279142"/>
            <a:chExt cx="10367087" cy="2294781"/>
          </a:xfrm>
        </p:grpSpPr>
        <p:pic>
          <p:nvPicPr>
            <p:cNvPr id="292" name="Google Shape;292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65103" y="2007923"/>
              <a:ext cx="1800000" cy="156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27"/>
            <p:cNvSpPr txBox="1"/>
            <p:nvPr/>
          </p:nvSpPr>
          <p:spPr>
            <a:xfrm>
              <a:off x="3006337" y="2077181"/>
              <a:ext cx="8220600" cy="14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30072"/>
                  </a:solidFill>
                  <a:latin typeface="Roche Sans"/>
                  <a:ea typeface="Roche Sans"/>
                  <a:cs typeface="Roche Sans"/>
                  <a:sym typeface="Roche Sans"/>
                </a:rPr>
                <a:t>Increased Nightingale activity by around </a:t>
              </a:r>
              <a:r>
                <a:rPr b="1" lang="en" sz="1200">
                  <a:solidFill>
                    <a:srgbClr val="330072"/>
                  </a:solidFill>
                  <a:latin typeface="Roche Sans"/>
                  <a:ea typeface="Roche Sans"/>
                  <a:cs typeface="Roche Sans"/>
                  <a:sym typeface="Roche Sans"/>
                </a:rPr>
                <a:t>100 extra day cases per month</a:t>
              </a:r>
              <a:endParaRPr b="1" sz="12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marR="0" rtl="0" algn="just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30072"/>
                  </a:solidFill>
                  <a:latin typeface="Roche Sans"/>
                  <a:ea typeface="Roche Sans"/>
                  <a:cs typeface="Roche Sans"/>
                  <a:sym typeface="Roche Sans"/>
                </a:rPr>
                <a:t>Business case approved to create capacity to take in all day cases patients on inpatient beds which would free up around 100 bed days per month in inpatients</a:t>
              </a:r>
              <a:endParaRPr sz="12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marR="0" rtl="0" algn="just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30072"/>
                  </a:solidFill>
                  <a:latin typeface="Roche Sans"/>
                  <a:ea typeface="Roche Sans"/>
                  <a:cs typeface="Roche Sans"/>
                  <a:sym typeface="Roche Sans"/>
                </a:rPr>
                <a:t>~£3.2m annual increase in day case income</a:t>
              </a:r>
              <a:r>
                <a:rPr lang="en" sz="1200">
                  <a:solidFill>
                    <a:srgbClr val="330072"/>
                  </a:solidFill>
                  <a:latin typeface="Roche Sans"/>
                  <a:ea typeface="Roche Sans"/>
                  <a:cs typeface="Roche Sans"/>
                  <a:sym typeface="Roche Sans"/>
                </a:rPr>
                <a:t> from ERF (projected, based on ~£800k realised in Q1 FY24/25)</a:t>
              </a:r>
              <a:endParaRPr sz="1200">
                <a:latin typeface="Roche Sans"/>
                <a:ea typeface="Roche Sans"/>
                <a:cs typeface="Roche Sans"/>
                <a:sym typeface="Roche Sans"/>
              </a:endParaRPr>
            </a:p>
          </p:txBody>
        </p:sp>
        <p:sp>
          <p:nvSpPr>
            <p:cNvPr id="294" name="Google Shape;294;p27"/>
            <p:cNvSpPr txBox="1"/>
            <p:nvPr/>
          </p:nvSpPr>
          <p:spPr>
            <a:xfrm>
              <a:off x="859850" y="1279142"/>
              <a:ext cx="6098100" cy="5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330072"/>
                </a:buClr>
                <a:buSzPts val="3200"/>
                <a:buFont typeface="Quattrocento Sans"/>
                <a:buNone/>
              </a:pPr>
              <a:r>
                <a:rPr b="1" lang="en" sz="2400">
                  <a:solidFill>
                    <a:srgbClr val="330072"/>
                  </a:solidFill>
                  <a:latin typeface="Roche Sans"/>
                  <a:ea typeface="Roche Sans"/>
                  <a:cs typeface="Roche Sans"/>
                  <a:sym typeface="Roche Sans"/>
                </a:rPr>
                <a:t>Day Cases</a:t>
              </a:r>
              <a:endParaRPr b="1" sz="600">
                <a:latin typeface="Roche Sans"/>
                <a:ea typeface="Roche Sans"/>
                <a:cs typeface="Roche Sans"/>
                <a:sym typeface="Roche San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CIU - Measuring what matters </a:t>
            </a:r>
            <a:endParaRPr/>
          </a:p>
        </p:txBody>
      </p:sp>
      <p:sp>
        <p:nvSpPr>
          <p:cNvPr id="300" name="Google Shape;300;p28"/>
          <p:cNvSpPr txBox="1"/>
          <p:nvPr>
            <p:ph idx="1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‘Measure what is </a:t>
            </a:r>
            <a:r>
              <a:rPr b="1" lang="en">
                <a:latin typeface="Roche Sans Condensed"/>
                <a:ea typeface="Roche Sans Condensed"/>
                <a:cs typeface="Roche Sans Condensed"/>
                <a:sym typeface="Roche Sans Condensed"/>
              </a:rPr>
              <a:t>important, </a:t>
            </a:r>
            <a:r>
              <a:rPr lang="en"/>
              <a:t>don’t make important what you can measure’ (Robert McNamara)</a:t>
            </a:r>
            <a:endParaRPr/>
          </a:p>
        </p:txBody>
      </p:sp>
      <p:graphicFrame>
        <p:nvGraphicFramePr>
          <p:cNvPr id="301" name="Google Shape;301;p28"/>
          <p:cNvGraphicFramePr/>
          <p:nvPr/>
        </p:nvGraphicFramePr>
        <p:xfrm>
          <a:off x="571450" y="11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{0801BB3C-32A0-4799-A46A-01731C231F50}</a:tableStyleId>
              </a:tblPr>
              <a:tblGrid>
                <a:gridCol w="1910375"/>
                <a:gridCol w="3246750"/>
                <a:gridCol w="3187725"/>
              </a:tblGrid>
              <a:tr h="280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Benefit</a:t>
                      </a:r>
                      <a:endParaRPr sz="1200">
                        <a:solidFill>
                          <a:srgbClr val="FFFFFF"/>
                        </a:solidFill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Description</a:t>
                      </a:r>
                      <a:endParaRPr sz="1200">
                        <a:solidFill>
                          <a:srgbClr val="FFFFFF"/>
                        </a:solidFill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What to measure</a:t>
                      </a:r>
                      <a:endParaRPr sz="1200">
                        <a:solidFill>
                          <a:srgbClr val="FFFFFF"/>
                        </a:solidFill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/>
                    </a:solidFill>
                  </a:tcPr>
                </a:tc>
              </a:tr>
              <a:tr h="280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Financial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D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Income increase, outgoing reduction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D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Financial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DD9"/>
                    </a:solidFill>
                  </a:tcPr>
                </a:tc>
              </a:tr>
              <a:tr h="67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Clinical effectiveness (short and long term)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8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Treatment effectiveness, increased quality of life and life expectancy, PROMS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8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Quality adjusted life years, length of stay, readmission rates,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8ED"/>
                    </a:solidFill>
                  </a:tcPr>
                </a:tc>
              </a:tr>
              <a:tr h="475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Patient, family experience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D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Impacts to mental health and wellbeing, sentiment to GOSH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D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PREMS, FFT sentiment, cancellations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DD9"/>
                    </a:solidFill>
                  </a:tcPr>
                </a:tc>
              </a:tr>
              <a:tr h="55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Staff experience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8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Mental and physical wellbeing, discretionary effort, feeling of belonging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8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Staff sentiment, sick days, retention, cancellations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8ED"/>
                    </a:solidFill>
                  </a:tcPr>
                </a:tc>
              </a:tr>
              <a:tr h="525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Safety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D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Reducing the safety risks and mitigating harm from incidents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D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Incident rates / severity reduction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DD9"/>
                    </a:solidFill>
                  </a:tcPr>
                </a:tc>
              </a:tr>
              <a:tr h="38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Quality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8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Safety, Clinical effectiveness, Experience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8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CQC benefit – financial?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8ED"/>
                    </a:solidFill>
                  </a:tcPr>
                </a:tc>
              </a:tr>
              <a:tr h="475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Efficiency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D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Reducing effort to achieve the same thing, saving time and/or stress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D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Time (can be accounted for in financial terms)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DD9"/>
                    </a:solidFill>
                  </a:tcPr>
                </a:tc>
              </a:tr>
              <a:tr h="280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Health (in)equality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8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Making care more equitable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8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che Sans"/>
                          <a:ea typeface="Roche Sans"/>
                          <a:cs typeface="Roche Sans"/>
                          <a:sym typeface="Roche Sans"/>
                        </a:rPr>
                        <a:t>Health Inequality metrics</a:t>
                      </a:r>
                      <a:endParaRPr sz="1100">
                        <a:latin typeface="Roche Sans"/>
                        <a:ea typeface="Roche Sans"/>
                        <a:cs typeface="Roche Sans"/>
                        <a:sym typeface="Roche Sans"/>
                      </a:endParaRPr>
                    </a:p>
                  </a:txBody>
                  <a:tcPr marT="45725" marB="45725" marR="91450" marL="91450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8ED"/>
                    </a:solidFill>
                  </a:tcPr>
                </a:tc>
              </a:tr>
            </a:tbl>
          </a:graphicData>
        </a:graphic>
      </p:graphicFrame>
      <p:pic>
        <p:nvPicPr>
          <p:cNvPr id="302" name="Google Shape;3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225" y="110075"/>
            <a:ext cx="1459374" cy="6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/>
          <p:nvPr/>
        </p:nvSpPr>
        <p:spPr>
          <a:xfrm>
            <a:off x="571450" y="4326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che Sans Medium"/>
                <a:ea typeface="Roche Sans Medium"/>
                <a:cs typeface="Roche Sans Medium"/>
                <a:sym typeface="Roche Sans Medium"/>
              </a:rPr>
              <a:t>Clinical Decision Support </a:t>
            </a:r>
            <a:endParaRPr sz="2200"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sp>
        <p:nvSpPr>
          <p:cNvPr id="308" name="Google Shape;308;p29"/>
          <p:cNvSpPr txBox="1"/>
          <p:nvPr/>
        </p:nvSpPr>
        <p:spPr>
          <a:xfrm>
            <a:off x="571450" y="813600"/>
            <a:ext cx="7431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rPr>
              <a:t>We are laying the foundations…</a:t>
            </a:r>
            <a:endParaRPr sz="1700">
              <a:solidFill>
                <a:srgbClr val="706B69"/>
              </a:solidFill>
              <a:latin typeface="Roche Sans Condensed Light"/>
              <a:ea typeface="Roche Sans Condensed Light"/>
              <a:cs typeface="Roche Sans Condensed Light"/>
              <a:sym typeface="Roche Sans Condensed Light"/>
            </a:endParaRPr>
          </a:p>
        </p:txBody>
      </p:sp>
      <p:pic>
        <p:nvPicPr>
          <p:cNvPr id="309" name="Google Shape;30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6775" y="1136005"/>
            <a:ext cx="5241450" cy="43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9" title="PICTURE NMD - APPROVED May 2023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9200" y="1329375"/>
            <a:ext cx="4956600" cy="278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5225" y="110075"/>
            <a:ext cx="1459374" cy="6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"/>
          <p:cNvSpPr txBox="1"/>
          <p:nvPr>
            <p:ph type="title"/>
          </p:nvPr>
        </p:nvSpPr>
        <p:spPr>
          <a:xfrm>
            <a:off x="571450" y="2150850"/>
            <a:ext cx="8260800" cy="841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Enhancing precision medicine &amp; scientific engagement 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317" name="Google Shape;3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425" y="4462275"/>
            <a:ext cx="1459374" cy="6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 txBox="1"/>
          <p:nvPr/>
        </p:nvSpPr>
        <p:spPr>
          <a:xfrm>
            <a:off x="571450" y="4326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che Sans Medium"/>
                <a:ea typeface="Roche Sans Medium"/>
                <a:cs typeface="Roche Sans Medium"/>
                <a:sym typeface="Roche Sans Medium"/>
              </a:rPr>
              <a:t>Great Ormond Street Hospital (GOSH): </a:t>
            </a:r>
            <a:endParaRPr sz="2200"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che Sans Medium"/>
                <a:ea typeface="Roche Sans Medium"/>
                <a:cs typeface="Roche Sans Medium"/>
                <a:sym typeface="Roche Sans Medium"/>
              </a:rPr>
              <a:t>The Reaction </a:t>
            </a:r>
            <a:endParaRPr sz="2200"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pic>
        <p:nvPicPr>
          <p:cNvPr descr="A group of people in a meeting&#10;&#10;Description automatically generated" id="323" name="Google Shape;32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375" y="1365401"/>
            <a:ext cx="4488300" cy="2783325"/>
          </a:xfrm>
          <a:prstGeom prst="rect">
            <a:avLst/>
          </a:prstGeom>
          <a:noFill/>
          <a:ln cap="flat" cmpd="sng" w="9525">
            <a:solidFill>
              <a:srgbClr val="0563C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white text with black text&#10;&#10;Description automatically generated" id="324" name="Google Shape;32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5151" y="1365399"/>
            <a:ext cx="3741995" cy="2783326"/>
          </a:xfrm>
          <a:prstGeom prst="rect">
            <a:avLst/>
          </a:prstGeom>
          <a:noFill/>
          <a:ln cap="flat" cmpd="sng" w="9525">
            <a:solidFill>
              <a:srgbClr val="0563C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5" name="Google Shape;325;p31"/>
          <p:cNvSpPr txBox="1"/>
          <p:nvPr/>
        </p:nvSpPr>
        <p:spPr>
          <a:xfrm>
            <a:off x="489384" y="4226300"/>
            <a:ext cx="3182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B41CD"/>
                </a:solidFill>
                <a:latin typeface="Roche Sans"/>
                <a:ea typeface="Roche Sans"/>
                <a:cs typeface="Roche Sans"/>
                <a:sym typeface="Roche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r>
              <a:rPr lang="en" sz="1200">
                <a:solidFill>
                  <a:srgbClr val="0B41CD"/>
                </a:solidFill>
                <a:latin typeface="Roche Sans"/>
                <a:ea typeface="Roche Sans"/>
                <a:cs typeface="Roche Sans"/>
                <a:sym typeface="Roche Sans"/>
              </a:rPr>
              <a:t> (NHS England)</a:t>
            </a:r>
            <a:endParaRPr sz="1200">
              <a:solidFill>
                <a:srgbClr val="0B41CD"/>
              </a:solidFill>
              <a:latin typeface="Roche Sans"/>
              <a:ea typeface="Roche Sans"/>
              <a:cs typeface="Roche Sans"/>
              <a:sym typeface="Roche Sans"/>
            </a:endParaRPr>
          </a:p>
        </p:txBody>
      </p:sp>
      <p:sp>
        <p:nvSpPr>
          <p:cNvPr id="326" name="Google Shape;326;p31"/>
          <p:cNvSpPr txBox="1"/>
          <p:nvPr/>
        </p:nvSpPr>
        <p:spPr>
          <a:xfrm>
            <a:off x="5205152" y="4187500"/>
            <a:ext cx="269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B41CD"/>
                </a:solidFill>
                <a:latin typeface="Roche Sans"/>
                <a:ea typeface="Roche Sans"/>
                <a:cs typeface="Roche Sans"/>
                <a:sym typeface="Roche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 </a:t>
            </a:r>
            <a:r>
              <a:rPr lang="en" sz="1200">
                <a:solidFill>
                  <a:srgbClr val="0B41CD"/>
                </a:solidFill>
                <a:uFill>
                  <a:noFill/>
                </a:uFill>
                <a:latin typeface="Roche Sans"/>
                <a:ea typeface="Roche Sans"/>
                <a:cs typeface="Roche Sans"/>
                <a:sym typeface="Roche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Tony Blair Institute </a:t>
            </a:r>
            <a:endParaRPr sz="1200">
              <a:solidFill>
                <a:srgbClr val="0B41CD"/>
              </a:solidFill>
              <a:uFill>
                <a:noFill/>
              </a:uFill>
              <a:latin typeface="Roche Sans"/>
              <a:ea typeface="Roche Sans"/>
              <a:cs typeface="Roche Sans"/>
              <a:sym typeface="Roche Sans"/>
              <a:hlinkClick r:id="rId8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pic>
        <p:nvPicPr>
          <p:cNvPr id="327" name="Google Shape;327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5225" y="110075"/>
            <a:ext cx="1459374" cy="6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/>
          <p:nvPr/>
        </p:nvSpPr>
        <p:spPr>
          <a:xfrm>
            <a:off x="571450" y="432675"/>
            <a:ext cx="79143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03030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Sharing our work across the NHS &amp; beyond</a:t>
            </a:r>
            <a:endParaRPr sz="2200"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sp>
        <p:nvSpPr>
          <p:cNvPr id="333" name="Google Shape;333;p32"/>
          <p:cNvSpPr txBox="1"/>
          <p:nvPr/>
        </p:nvSpPr>
        <p:spPr>
          <a:xfrm>
            <a:off x="571458" y="4768859"/>
            <a:ext cx="11604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B41CD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>
              <a:solidFill>
                <a:srgbClr val="0B41CD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50" y="946643"/>
            <a:ext cx="4698752" cy="3689826"/>
          </a:xfrm>
          <a:prstGeom prst="rect">
            <a:avLst/>
          </a:prstGeom>
          <a:noFill/>
          <a:ln cap="flat" cmpd="sng" w="9525">
            <a:solidFill>
              <a:srgbClr val="BDE3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5" name="Google Shape;3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3327" y="870450"/>
            <a:ext cx="2834997" cy="40244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2"/>
          <p:cNvSpPr txBox="1"/>
          <p:nvPr/>
        </p:nvSpPr>
        <p:spPr>
          <a:xfrm>
            <a:off x="7886950" y="4810850"/>
            <a:ext cx="979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6"/>
              </a:rPr>
              <a:t>Source</a:t>
            </a:r>
            <a:endParaRPr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pic>
        <p:nvPicPr>
          <p:cNvPr id="337" name="Google Shape;33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5225" y="110075"/>
            <a:ext cx="1459374" cy="6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/>
          <p:nvPr>
            <p:ph type="title"/>
          </p:nvPr>
        </p:nvSpPr>
        <p:spPr>
          <a:xfrm>
            <a:off x="571450" y="2150850"/>
            <a:ext cx="8260800" cy="841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Take home messages  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343" name="Google Shape;3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425" y="4462275"/>
            <a:ext cx="1459374" cy="6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 txBox="1"/>
          <p:nvPr/>
        </p:nvSpPr>
        <p:spPr>
          <a:xfrm>
            <a:off x="3826350" y="147275"/>
            <a:ext cx="4974600" cy="25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latin typeface="Roche Serif"/>
                <a:ea typeface="Roche Serif"/>
                <a:cs typeface="Roche Serif"/>
                <a:sym typeface="Roche Serif"/>
              </a:rPr>
              <a:t>“It’s always impossible until it’s done.” </a:t>
            </a:r>
            <a:endParaRPr b="1" i="1" sz="2000">
              <a:latin typeface="Roche Serif"/>
              <a:ea typeface="Roche Serif"/>
              <a:cs typeface="Roche Serif"/>
              <a:sym typeface="Roche Serif"/>
            </a:endParaRPr>
          </a:p>
        </p:txBody>
      </p:sp>
      <p:pic>
        <p:nvPicPr>
          <p:cNvPr id="349" name="Google Shape;3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25" y="932500"/>
            <a:ext cx="2724399" cy="32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5225" y="110075"/>
            <a:ext cx="1459374" cy="6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3176850" y="1834600"/>
            <a:ext cx="5793000" cy="222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latin typeface="Roche Serif Light"/>
                <a:ea typeface="Roche Serif Light"/>
                <a:cs typeface="Roche Serif Light"/>
                <a:sym typeface="Roche Serif Light"/>
              </a:rPr>
              <a:t>“[The NHS] should work in a </a:t>
            </a:r>
            <a:r>
              <a:rPr i="1" lang="en" sz="3000">
                <a:solidFill>
                  <a:srgbClr val="1F1F1F"/>
                </a:solidFill>
                <a:latin typeface="Roche Serif Light"/>
                <a:ea typeface="Roche Serif Light"/>
                <a:cs typeface="Roche Serif Light"/>
                <a:sym typeface="Roche Serif Light"/>
              </a:rPr>
              <a:t>new collaborative environment where </a:t>
            </a:r>
            <a:r>
              <a:rPr b="1" i="1" lang="en" sz="3000">
                <a:solidFill>
                  <a:srgbClr val="1F1F1F"/>
                </a:solidFill>
                <a:latin typeface="Roche Serif"/>
                <a:ea typeface="Roche Serif"/>
                <a:cs typeface="Roche Serif"/>
                <a:sym typeface="Roche Serif"/>
              </a:rPr>
              <a:t>industry and the health system work together</a:t>
            </a:r>
            <a:r>
              <a:rPr i="1" lang="en" sz="3000">
                <a:solidFill>
                  <a:srgbClr val="1F1F1F"/>
                </a:solidFill>
                <a:latin typeface="Roche Serif Light"/>
                <a:ea typeface="Roche Serif Light"/>
                <a:cs typeface="Roche Serif Light"/>
                <a:sym typeface="Roche Serif Light"/>
              </a:rPr>
              <a:t>, underpinned by the rich datasets that the NHS can now provide</a:t>
            </a:r>
            <a:r>
              <a:rPr i="1" lang="en" sz="3000">
                <a:latin typeface="Roche Serif Light"/>
                <a:ea typeface="Roche Serif Light"/>
                <a:cs typeface="Roche Serif Light"/>
                <a:sym typeface="Roche Serif Light"/>
              </a:rPr>
              <a:t>” </a:t>
            </a:r>
            <a:endParaRPr i="1" sz="3000">
              <a:latin typeface="Roche Serif Light"/>
              <a:ea typeface="Roche Serif Light"/>
              <a:cs typeface="Roche Serif Light"/>
              <a:sym typeface="Roche Serif Ligh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50" y="924975"/>
            <a:ext cx="2724399" cy="32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176950" y="4179675"/>
            <a:ext cx="1482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B41CD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1200"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5225" y="110075"/>
            <a:ext cx="1459374" cy="6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 txBox="1"/>
          <p:nvPr/>
        </p:nvSpPr>
        <p:spPr>
          <a:xfrm>
            <a:off x="572400" y="432000"/>
            <a:ext cx="7430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che Sans Medium"/>
                <a:ea typeface="Roche Sans Medium"/>
                <a:cs typeface="Roche Sans Medium"/>
                <a:sym typeface="Roche Sans Medium"/>
              </a:rPr>
              <a:t>But it takes a village…</a:t>
            </a:r>
            <a:endParaRPr sz="2200"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pic>
        <p:nvPicPr>
          <p:cNvPr id="356" name="Google Shape;356;p35" title="Screen Recording 2024-11-07 at 15.14.24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2400" y="911500"/>
            <a:ext cx="5295200" cy="39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5"/>
          <p:cNvSpPr txBox="1"/>
          <p:nvPr/>
        </p:nvSpPr>
        <p:spPr>
          <a:xfrm>
            <a:off x="525400" y="1340550"/>
            <a:ext cx="22077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2300">
                <a:solidFill>
                  <a:srgbClr val="303030"/>
                </a:solidFill>
                <a:latin typeface="Roche Sans"/>
                <a:ea typeface="Roche Sans"/>
                <a:cs typeface="Roche Sans"/>
                <a:sym typeface="Roche Sans"/>
              </a:rPr>
              <a:t>20+</a:t>
            </a:r>
            <a:endParaRPr b="1" sz="2300">
              <a:solidFill>
                <a:srgbClr val="303030"/>
              </a:solidFill>
              <a:latin typeface="Roche Sans"/>
              <a:ea typeface="Roche Sans"/>
              <a:cs typeface="Roche Sans"/>
              <a:sym typeface="Roch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800">
                <a:solidFill>
                  <a:srgbClr val="303030"/>
                </a:solidFill>
                <a:latin typeface="Roche Sans"/>
                <a:ea typeface="Roche Sans"/>
                <a:cs typeface="Roche Sans"/>
                <a:sym typeface="Roche Sans"/>
              </a:rPr>
              <a:t>Clinicians</a:t>
            </a:r>
            <a:endParaRPr sz="1800">
              <a:solidFill>
                <a:srgbClr val="303030"/>
              </a:solidFill>
              <a:latin typeface="Roche Sans"/>
              <a:ea typeface="Roche Sans"/>
              <a:cs typeface="Roche Sans"/>
              <a:sym typeface="Roch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800">
                <a:solidFill>
                  <a:srgbClr val="303030"/>
                </a:solidFill>
                <a:latin typeface="Roche Sans"/>
                <a:ea typeface="Roche Sans"/>
                <a:cs typeface="Roche Sans"/>
                <a:sym typeface="Roche Sans"/>
              </a:rPr>
              <a:t>Project Managers</a:t>
            </a:r>
            <a:endParaRPr sz="1800">
              <a:solidFill>
                <a:srgbClr val="303030"/>
              </a:solidFill>
              <a:latin typeface="Roche Sans"/>
              <a:ea typeface="Roche Sans"/>
              <a:cs typeface="Roche Sans"/>
              <a:sym typeface="Roch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800">
                <a:solidFill>
                  <a:srgbClr val="303030"/>
                </a:solidFill>
                <a:latin typeface="Roche Sans"/>
                <a:ea typeface="Roche Sans"/>
                <a:cs typeface="Roche Sans"/>
                <a:sym typeface="Roche Sans"/>
              </a:rPr>
              <a:t>Data Scientists</a:t>
            </a:r>
            <a:endParaRPr sz="1800">
              <a:solidFill>
                <a:srgbClr val="303030"/>
              </a:solidFill>
              <a:latin typeface="Roche Sans"/>
              <a:ea typeface="Roche Sans"/>
              <a:cs typeface="Roche Sans"/>
              <a:sym typeface="Roch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800">
                <a:solidFill>
                  <a:srgbClr val="303030"/>
                </a:solidFill>
                <a:latin typeface="Roche Sans"/>
                <a:ea typeface="Roche Sans"/>
                <a:cs typeface="Roche Sans"/>
                <a:sym typeface="Roche Sans"/>
              </a:rPr>
              <a:t>Data Engineers</a:t>
            </a:r>
            <a:endParaRPr sz="1800">
              <a:solidFill>
                <a:srgbClr val="303030"/>
              </a:solidFill>
              <a:latin typeface="Roche Sans"/>
              <a:ea typeface="Roche Sans"/>
              <a:cs typeface="Roche Sans"/>
              <a:sym typeface="Roch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800">
                <a:solidFill>
                  <a:srgbClr val="303030"/>
                </a:solidFill>
                <a:latin typeface="Roche Sans"/>
                <a:ea typeface="Roche Sans"/>
                <a:cs typeface="Roche Sans"/>
                <a:sym typeface="Roche Sans"/>
              </a:rPr>
              <a:t>Software Engineers</a:t>
            </a:r>
            <a:endParaRPr sz="1800">
              <a:solidFill>
                <a:srgbClr val="303030"/>
              </a:solidFill>
              <a:latin typeface="Roche Sans"/>
              <a:ea typeface="Roche Sans"/>
              <a:cs typeface="Roche Sans"/>
              <a:sym typeface="Roch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800">
                <a:solidFill>
                  <a:srgbClr val="303030"/>
                </a:solidFill>
                <a:latin typeface="Roche Sans"/>
                <a:ea typeface="Roche Sans"/>
                <a:cs typeface="Roche Sans"/>
                <a:sym typeface="Roche Sans"/>
              </a:rPr>
              <a:t>Managers</a:t>
            </a:r>
            <a:endParaRPr sz="1800">
              <a:solidFill>
                <a:srgbClr val="303030"/>
              </a:solidFill>
              <a:latin typeface="Roche Sans"/>
              <a:ea typeface="Roche Sans"/>
              <a:cs typeface="Roche Sans"/>
              <a:sym typeface="Roch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800">
                <a:solidFill>
                  <a:srgbClr val="303030"/>
                </a:solidFill>
                <a:latin typeface="Roche Sans"/>
                <a:ea typeface="Roche Sans"/>
                <a:cs typeface="Roche Sans"/>
                <a:sym typeface="Roche Sans"/>
              </a:rPr>
              <a:t>Administrators</a:t>
            </a:r>
            <a:endParaRPr sz="1800">
              <a:solidFill>
                <a:srgbClr val="303030"/>
              </a:solidFill>
              <a:latin typeface="Roche Sans"/>
              <a:ea typeface="Roche Sans"/>
              <a:cs typeface="Roche Sans"/>
              <a:sym typeface="Roch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800">
              <a:solidFill>
                <a:srgbClr val="303030"/>
              </a:solidFill>
              <a:latin typeface="Roche Sans"/>
              <a:ea typeface="Roche Sans"/>
              <a:cs typeface="Roche Sans"/>
              <a:sym typeface="Roch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800">
              <a:solidFill>
                <a:srgbClr val="303030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300">
              <a:solidFill>
                <a:srgbClr val="303030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pic>
        <p:nvPicPr>
          <p:cNvPr id="358" name="Google Shape;35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5225" y="110075"/>
            <a:ext cx="1459374" cy="6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to the entire Roche-GOSH team!</a:t>
            </a:r>
            <a:endParaRPr/>
          </a:p>
        </p:txBody>
      </p:sp>
      <p:pic>
        <p:nvPicPr>
          <p:cNvPr id="364" name="Google Shape;3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75" y="970925"/>
            <a:ext cx="4683402" cy="30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252" y="966675"/>
            <a:ext cx="3018321" cy="402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5225" y="110075"/>
            <a:ext cx="1459374" cy="681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and person looking at a computer screen&#10;&#10;Description automatically generated" id="367" name="Google Shape;367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79564" y="3825847"/>
            <a:ext cx="2637077" cy="181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itting in front of a computer&#10;&#10;Description automatically generated" id="368" name="Google Shape;368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26448" y="3418021"/>
            <a:ext cx="3755276" cy="262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374" name="Google Shape;374;p37"/>
          <p:cNvSpPr txBox="1"/>
          <p:nvPr>
            <p:ph idx="1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no such thing as a ‘silly’ one!</a:t>
            </a:r>
            <a:endParaRPr/>
          </a:p>
        </p:txBody>
      </p:sp>
      <p:pic>
        <p:nvPicPr>
          <p:cNvPr id="375" name="Google Shape;3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563" y="1181800"/>
            <a:ext cx="6335780" cy="37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5225" y="110075"/>
            <a:ext cx="1459374" cy="6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/>
        </p:nvSpPr>
        <p:spPr>
          <a:xfrm>
            <a:off x="571450" y="4326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che Sans Medium"/>
                <a:ea typeface="Roche Sans Medium"/>
                <a:cs typeface="Roche Sans Medium"/>
                <a:sym typeface="Roche Sans Medium"/>
              </a:rPr>
              <a:t>Great Ormond Street Hospital: The Why  </a:t>
            </a:r>
            <a:endParaRPr sz="2200"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571450" y="813600"/>
            <a:ext cx="7431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rPr>
              <a:t>Moving from policy to practice…</a:t>
            </a:r>
            <a:endParaRPr sz="1700">
              <a:solidFill>
                <a:srgbClr val="706B69"/>
              </a:solidFill>
              <a:latin typeface="Roche Sans Condensed Light"/>
              <a:ea typeface="Roche Sans Condensed Light"/>
              <a:cs typeface="Roche Sans Condensed Light"/>
              <a:sym typeface="Roche Sans Condensed Light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-229500" y="3529420"/>
            <a:ext cx="9655800" cy="1160100"/>
          </a:xfrm>
          <a:prstGeom prst="rect">
            <a:avLst/>
          </a:prstGeom>
          <a:solidFill>
            <a:srgbClr val="FFE8DE"/>
          </a:solidFill>
          <a:ln cap="flat" cmpd="sng" w="9525">
            <a:solidFill>
              <a:srgbClr val="BDE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54325" y="3740770"/>
            <a:ext cx="9075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Great Ormond Street Hospital (GOSH) is an </a:t>
            </a:r>
            <a:r>
              <a:rPr b="1" i="0" lang="en" sz="1300" u="none" cap="none" strike="noStrike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international centre of excellence</a:t>
            </a:r>
            <a:r>
              <a:rPr b="0" i="0" lang="en" sz="13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 in child healthcare, recognised as one of the most </a:t>
            </a:r>
            <a:r>
              <a:rPr b="1" i="0" lang="en" sz="1300" u="none" cap="none" strike="noStrike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digitally mature Hospitals in the world </a:t>
            </a:r>
            <a:r>
              <a:rPr b="0" i="0" lang="en" sz="13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&amp; leads 1 of 7 </a:t>
            </a:r>
            <a:r>
              <a:rPr b="1" i="0" lang="en" sz="1300" u="none" cap="none" strike="noStrike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Genomic Laboratory Hubs</a:t>
            </a:r>
            <a:r>
              <a:rPr b="0" i="0" lang="en" sz="13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 in England. </a:t>
            </a:r>
            <a:r>
              <a:rPr b="1" i="0" lang="en" sz="1300" u="none" cap="none" strike="noStrike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 </a:t>
            </a:r>
            <a:endParaRPr b="1" i="0" sz="1300" u="none" cap="none" strike="noStrike">
              <a:solidFill>
                <a:srgbClr val="000000"/>
              </a:solidFill>
              <a:latin typeface="Roche Sans"/>
              <a:ea typeface="Roche Sans"/>
              <a:cs typeface="Roche Sans"/>
              <a:sym typeface="Roche Sans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525" y="1227875"/>
            <a:ext cx="3458150" cy="201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8"/>
          <p:cNvGrpSpPr/>
          <p:nvPr/>
        </p:nvGrpSpPr>
        <p:grpSpPr>
          <a:xfrm>
            <a:off x="3928797" y="1108358"/>
            <a:ext cx="2489215" cy="2253818"/>
            <a:chOff x="3928797" y="1108358"/>
            <a:chExt cx="2489215" cy="2253818"/>
          </a:xfrm>
        </p:grpSpPr>
        <p:pic>
          <p:nvPicPr>
            <p:cNvPr id="108" name="Google Shape;108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07398" y="1108358"/>
              <a:ext cx="2210614" cy="22538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28797" y="1115675"/>
              <a:ext cx="1205116" cy="46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10" name="Google Shape;110;p18"/>
          <p:cNvGrpSpPr/>
          <p:nvPr/>
        </p:nvGrpSpPr>
        <p:grpSpPr>
          <a:xfrm>
            <a:off x="5632425" y="1074145"/>
            <a:ext cx="2998200" cy="2418425"/>
            <a:chOff x="5632425" y="1074145"/>
            <a:chExt cx="2998200" cy="2418425"/>
          </a:xfrm>
        </p:grpSpPr>
        <p:sp>
          <p:nvSpPr>
            <p:cNvPr id="111" name="Google Shape;111;p18"/>
            <p:cNvSpPr/>
            <p:nvPr/>
          </p:nvSpPr>
          <p:spPr>
            <a:xfrm>
              <a:off x="6722050" y="3272970"/>
              <a:ext cx="1751400" cy="219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"/>
                  <a:ea typeface="Roche Sans"/>
                  <a:cs typeface="Roche Sans"/>
                  <a:sym typeface="Roche Sans"/>
                </a:rPr>
                <a:t>2010 - 202</a:t>
              </a:r>
              <a:r>
                <a:rPr lang="en">
                  <a:latin typeface="Roche Sans"/>
                  <a:ea typeface="Roche Sans"/>
                  <a:cs typeface="Roche Sans"/>
                  <a:sym typeface="Roche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endParaRPr>
            </a:p>
          </p:txBody>
        </p:sp>
        <p:pic>
          <p:nvPicPr>
            <p:cNvPr id="112" name="Google Shape;112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22050" y="1074145"/>
              <a:ext cx="1751400" cy="219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8"/>
            <p:cNvSpPr txBox="1"/>
            <p:nvPr/>
          </p:nvSpPr>
          <p:spPr>
            <a:xfrm>
              <a:off x="6946125" y="1177336"/>
              <a:ext cx="1684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Calibri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che Sans"/>
                  <a:ea typeface="Roche Sans"/>
                  <a:cs typeface="Roche Sans"/>
                  <a:sym typeface="Roche Sans"/>
                </a:rPr>
                <a:t>RWD</a:t>
              </a:r>
              <a:r>
                <a:rPr b="1" i="0" lang="en" sz="1200" u="none" cap="none" strike="noStrike">
                  <a:solidFill>
                    <a:srgbClr val="000000"/>
                  </a:solidFill>
                  <a:latin typeface="Roche Sans"/>
                  <a:ea typeface="Roche Sans"/>
                  <a:cs typeface="Roche Sans"/>
                  <a:sym typeface="Roche Sans"/>
                </a:rPr>
                <a:t> 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Roche Sans"/>
                  <a:ea typeface="Roche Sans"/>
                  <a:cs typeface="Roche Sans"/>
                  <a:sym typeface="Roche Sans"/>
                </a:rPr>
                <a:t>volume</a:t>
              </a:r>
              <a:endParaRPr b="0" i="0" sz="1200" u="none" cap="none" strike="noStrike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5632425" y="1169725"/>
              <a:ext cx="1059300" cy="219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latin typeface="Roche Sans"/>
                  <a:ea typeface="Roche Sans"/>
                  <a:cs typeface="Roche Sans"/>
                  <a:sym typeface="Roche Sans"/>
                </a:rPr>
                <a:t>1bn</a:t>
              </a:r>
              <a:r>
                <a:rPr b="0" i="0" lang="en" sz="1400" u="none" cap="none" strike="noStrike">
                  <a:solidFill>
                    <a:srgbClr val="000000"/>
                  </a:solidFill>
                  <a:latin typeface="Roche Sans"/>
                  <a:ea typeface="Roche Sans"/>
                  <a:cs typeface="Roche Sans"/>
                  <a:sym typeface="Roche Sans"/>
                </a:rPr>
                <a:t> </a:t>
              </a:r>
              <a:r>
                <a:rPr lang="en">
                  <a:latin typeface="Roche Sans"/>
                  <a:ea typeface="Roche Sans"/>
                  <a:cs typeface="Roche Sans"/>
                  <a:sym typeface="Roche Sans"/>
                </a:rPr>
                <a:t>data points</a:t>
              </a:r>
              <a:endParaRPr b="0" i="0" sz="1400" u="none" cap="none" strike="noStrike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endParaRPr>
            </a:p>
          </p:txBody>
        </p:sp>
      </p:grpSp>
      <p:pic>
        <p:nvPicPr>
          <p:cNvPr id="115" name="Google Shape;11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5225" y="110075"/>
            <a:ext cx="1459374" cy="6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/>
        </p:nvSpPr>
        <p:spPr>
          <a:xfrm>
            <a:off x="582083" y="585788"/>
            <a:ext cx="7431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che Sans Medium"/>
                <a:ea typeface="Roche Sans Medium"/>
                <a:cs typeface="Roche Sans Medium"/>
                <a:sym typeface="Roche Sans Medium"/>
              </a:rPr>
              <a:t>Great Ormond Street Hospital (GOSH): The How</a:t>
            </a:r>
            <a:endParaRPr sz="1800"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cxnSp>
        <p:nvCxnSpPr>
          <p:cNvPr id="121" name="Google Shape;121;p19"/>
          <p:cNvCxnSpPr/>
          <p:nvPr/>
        </p:nvCxnSpPr>
        <p:spPr>
          <a:xfrm flipH="1" rot="10800000">
            <a:off x="5130795" y="1693199"/>
            <a:ext cx="663300" cy="229200"/>
          </a:xfrm>
          <a:prstGeom prst="straightConnector1">
            <a:avLst/>
          </a:prstGeom>
          <a:noFill/>
          <a:ln cap="flat" cmpd="sng" w="38100">
            <a:solidFill>
              <a:srgbClr val="0B41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22" name="Google Shape;122;p19"/>
          <p:cNvCxnSpPr>
            <a:stCxn id="123" idx="0"/>
          </p:cNvCxnSpPr>
          <p:nvPr/>
        </p:nvCxnSpPr>
        <p:spPr>
          <a:xfrm rot="10800000">
            <a:off x="4288165" y="3243912"/>
            <a:ext cx="0" cy="250200"/>
          </a:xfrm>
          <a:prstGeom prst="straightConnector1">
            <a:avLst/>
          </a:prstGeom>
          <a:noFill/>
          <a:ln cap="flat" cmpd="sng" w="38100">
            <a:solidFill>
              <a:srgbClr val="0B41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24" name="Google Shape;124;p19"/>
          <p:cNvCxnSpPr>
            <a:endCxn id="125" idx="1"/>
          </p:cNvCxnSpPr>
          <p:nvPr/>
        </p:nvCxnSpPr>
        <p:spPr>
          <a:xfrm>
            <a:off x="5123328" y="2626655"/>
            <a:ext cx="670800" cy="258300"/>
          </a:xfrm>
          <a:prstGeom prst="straightConnector1">
            <a:avLst/>
          </a:prstGeom>
          <a:noFill/>
          <a:ln cap="flat" cmpd="sng" w="38100">
            <a:solidFill>
              <a:srgbClr val="0B41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26" name="Google Shape;126;p19"/>
          <p:cNvCxnSpPr/>
          <p:nvPr/>
        </p:nvCxnSpPr>
        <p:spPr>
          <a:xfrm flipH="1" rot="10800000">
            <a:off x="2866693" y="2697284"/>
            <a:ext cx="554400" cy="371700"/>
          </a:xfrm>
          <a:prstGeom prst="straightConnector1">
            <a:avLst/>
          </a:prstGeom>
          <a:noFill/>
          <a:ln cap="flat" cmpd="sng" w="38100">
            <a:solidFill>
              <a:srgbClr val="0B41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27" name="Google Shape;127;p19"/>
          <p:cNvCxnSpPr/>
          <p:nvPr/>
        </p:nvCxnSpPr>
        <p:spPr>
          <a:xfrm>
            <a:off x="2788714" y="1756843"/>
            <a:ext cx="605700" cy="183300"/>
          </a:xfrm>
          <a:prstGeom prst="straightConnector1">
            <a:avLst/>
          </a:prstGeom>
          <a:noFill/>
          <a:ln cap="flat" cmpd="sng" w="38100">
            <a:solidFill>
              <a:srgbClr val="0B41CD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28" name="Google Shape;128;p19"/>
          <p:cNvSpPr/>
          <p:nvPr/>
        </p:nvSpPr>
        <p:spPr>
          <a:xfrm>
            <a:off x="1878815" y="2697297"/>
            <a:ext cx="1015500" cy="1015500"/>
          </a:xfrm>
          <a:prstGeom prst="ellipse">
            <a:avLst/>
          </a:prstGeom>
          <a:noFill/>
          <a:ln cap="flat" cmpd="sng" w="38100">
            <a:solidFill>
              <a:srgbClr val="0B41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B41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3780415" y="3494112"/>
            <a:ext cx="1015500" cy="1015500"/>
          </a:xfrm>
          <a:prstGeom prst="ellipse">
            <a:avLst/>
          </a:prstGeom>
          <a:noFill/>
          <a:ln cap="flat" cmpd="sng" w="38100">
            <a:solidFill>
              <a:srgbClr val="0B41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B41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5645411" y="2736238"/>
            <a:ext cx="1015500" cy="1015500"/>
          </a:xfrm>
          <a:prstGeom prst="ellipse">
            <a:avLst/>
          </a:prstGeom>
          <a:noFill/>
          <a:ln cap="flat" cmpd="sng" w="38100">
            <a:solidFill>
              <a:srgbClr val="0B41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B41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5810641" y="1028879"/>
            <a:ext cx="1015500" cy="1015500"/>
          </a:xfrm>
          <a:prstGeom prst="ellipse">
            <a:avLst/>
          </a:prstGeom>
          <a:noFill/>
          <a:ln cap="flat" cmpd="sng" w="38100">
            <a:solidFill>
              <a:srgbClr val="0B41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B41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1773203" y="1028879"/>
            <a:ext cx="1015500" cy="1015500"/>
          </a:xfrm>
          <a:prstGeom prst="ellipse">
            <a:avLst/>
          </a:prstGeom>
          <a:noFill/>
          <a:ln cap="flat" cmpd="sng" w="38100">
            <a:solidFill>
              <a:srgbClr val="0B41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B41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3315426" y="1327596"/>
            <a:ext cx="1886400" cy="1886400"/>
          </a:xfrm>
          <a:prstGeom prst="ellipse">
            <a:avLst/>
          </a:prstGeom>
          <a:noFill/>
          <a:ln cap="flat" cmpd="sng" w="38100">
            <a:solidFill>
              <a:srgbClr val="0B41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B41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1238" y="1246914"/>
            <a:ext cx="579441" cy="579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6739" y="1151478"/>
            <a:ext cx="662325" cy="6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9474" y="2894777"/>
            <a:ext cx="731679" cy="731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28633" y="2832589"/>
            <a:ext cx="710442" cy="71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79140" y="3611106"/>
            <a:ext cx="781457" cy="781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3250111" y="1940253"/>
            <a:ext cx="211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22366"/>
                </a:solidFill>
                <a:latin typeface="Roche Sans"/>
                <a:ea typeface="Roche Sans"/>
                <a:cs typeface="Roche Sans"/>
                <a:sym typeface="Roche Sans"/>
              </a:rPr>
              <a:t>Partnership</a:t>
            </a:r>
            <a:endParaRPr b="1" i="0" sz="1500" u="none" cap="none" strike="noStrike">
              <a:solidFill>
                <a:srgbClr val="022366"/>
              </a:solidFill>
              <a:latin typeface="Roche Sans"/>
              <a:ea typeface="Roche Sans"/>
              <a:cs typeface="Roche Sans"/>
              <a:sym typeface="Roch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22366"/>
                </a:solidFill>
                <a:latin typeface="Roche Sans"/>
                <a:ea typeface="Roche Sans"/>
                <a:cs typeface="Roche Sans"/>
                <a:sym typeface="Roche Sans"/>
              </a:rPr>
              <a:t> Considerations…</a:t>
            </a:r>
            <a:endParaRPr b="1" i="0" sz="1200" u="none" cap="none" strike="noStrike">
              <a:solidFill>
                <a:srgbClr val="000000"/>
              </a:solidFill>
              <a:latin typeface="Roche Sans"/>
              <a:ea typeface="Roche Sans"/>
              <a:cs typeface="Roche Sans"/>
              <a:sym typeface="Roche Sans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302657" y="1309525"/>
            <a:ext cx="14037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Roche staff are GOSH </a:t>
            </a:r>
            <a:r>
              <a:rPr b="1" lang="en">
                <a:latin typeface="Roche Sans"/>
                <a:ea typeface="Roche Sans"/>
                <a:cs typeface="Roche Sans"/>
                <a:sym typeface="Roche Sans"/>
              </a:rPr>
              <a:t>DRIVE</a:t>
            </a:r>
            <a:r>
              <a:rPr lang="en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 </a:t>
            </a:r>
            <a:r>
              <a:rPr b="1" i="0" lang="en" sz="1400" u="none" cap="none" strike="noStrike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Honorary Contract holders</a:t>
            </a:r>
            <a:r>
              <a:rPr b="1" i="0" lang="en" sz="1050" u="none" cap="none" strike="noStrike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    </a:t>
            </a:r>
            <a:r>
              <a:rPr b="0" i="0" lang="en" sz="1050" u="none" cap="none" strike="noStrike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 </a:t>
            </a:r>
            <a:endParaRPr b="0" i="0" sz="1050" u="none" cap="none" strike="noStrike">
              <a:solidFill>
                <a:srgbClr val="000000"/>
              </a:solidFill>
              <a:latin typeface="Roche Sans"/>
              <a:ea typeface="Roche Sans"/>
              <a:cs typeface="Roche Sans"/>
              <a:sym typeface="Roche Sans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6733242" y="1336393"/>
            <a:ext cx="1403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Roche Sans"/>
                <a:ea typeface="Roche Sans"/>
                <a:cs typeface="Roche Sans"/>
                <a:sym typeface="Roche Sans"/>
              </a:rPr>
              <a:t>Roche staff only access s</a:t>
            </a:r>
            <a:r>
              <a:rPr i="0" lang="en" sz="1400" u="none" cap="none" strike="noStrike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ecure, </a:t>
            </a:r>
            <a:r>
              <a:rPr b="1" i="0" lang="en" sz="1400" u="none" cap="none" strike="noStrike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anonymised</a:t>
            </a:r>
            <a:r>
              <a:rPr b="0" i="0" lang="en" sz="1400" u="none" cap="none" strike="noStrike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 </a:t>
            </a:r>
            <a:r>
              <a:rPr b="1" i="0" lang="en" sz="1400" u="none" cap="none" strike="noStrike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data 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6742423" y="3187810"/>
            <a:ext cx="221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04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Roche staff only build code on </a:t>
            </a:r>
            <a:r>
              <a:rPr b="1" lang="en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GOSH </a:t>
            </a:r>
            <a:r>
              <a:rPr b="1" lang="en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Drive’s </a:t>
            </a:r>
            <a:r>
              <a:rPr b="1" lang="en">
                <a:latin typeface="Roche Sans"/>
                <a:ea typeface="Roche Sans"/>
                <a:cs typeface="Roche Sans"/>
                <a:sym typeface="Roche Sans"/>
              </a:rPr>
              <a:t>i</a:t>
            </a:r>
            <a:r>
              <a:rPr b="1" i="0" lang="en" sz="1400" u="none" cap="none" strike="noStrike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nfrastructure</a:t>
            </a:r>
            <a:r>
              <a:rPr b="1" i="0" lang="en" sz="1050" u="none" cap="none" strike="noStrike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 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369073" y="3106725"/>
            <a:ext cx="150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04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Roche Sans"/>
                <a:ea typeface="Roche Sans"/>
                <a:cs typeface="Roche Sans"/>
                <a:sym typeface="Roche Sans"/>
              </a:rPr>
              <a:t>Roche staff only use </a:t>
            </a:r>
            <a:r>
              <a:rPr b="1" i="0" lang="en" sz="1400" u="none" cap="none" strike="noStrike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GOSH owned </a:t>
            </a:r>
            <a:r>
              <a:rPr b="1" lang="en">
                <a:latin typeface="Roche Sans"/>
                <a:ea typeface="Roche Sans"/>
                <a:cs typeface="Roche Sans"/>
                <a:sym typeface="Roche Sans"/>
              </a:rPr>
              <a:t>l</a:t>
            </a:r>
            <a:r>
              <a:rPr b="1" i="0" lang="en" sz="1400" u="none" cap="none" strike="noStrike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aptops</a:t>
            </a:r>
            <a:endParaRPr b="1" i="0" sz="1400" u="none" cap="none" strike="noStrike">
              <a:solidFill>
                <a:srgbClr val="000000"/>
              </a:solidFill>
              <a:latin typeface="Roche Sans"/>
              <a:ea typeface="Roche Sans"/>
              <a:cs typeface="Roche Sans"/>
              <a:sym typeface="Roche Sans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4695401" y="3992554"/>
            <a:ext cx="193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04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Roche Sans"/>
                <a:ea typeface="Roche Sans"/>
                <a:cs typeface="Roche Sans"/>
                <a:sym typeface="Roche Sans"/>
              </a:rPr>
              <a:t>All </a:t>
            </a:r>
            <a:r>
              <a:rPr b="0" i="0" lang="en" sz="1400" u="none" cap="none" strike="noStrike">
                <a:solidFill>
                  <a:srgbClr val="000000"/>
                </a:solidFill>
                <a:latin typeface="Roche Sans"/>
                <a:ea typeface="Roche Sans"/>
                <a:cs typeface="Roche Sans"/>
                <a:sym typeface="Roche Sans"/>
              </a:rPr>
              <a:t>Intellectual Property Right</a:t>
            </a:r>
            <a:r>
              <a:rPr lang="en">
                <a:latin typeface="Roche Sans"/>
                <a:ea typeface="Roche Sans"/>
                <a:cs typeface="Roche Sans"/>
                <a:sym typeface="Roche Sans"/>
              </a:rPr>
              <a:t>s are </a:t>
            </a:r>
            <a:r>
              <a:rPr b="1" lang="en">
                <a:latin typeface="Roche Sans"/>
                <a:ea typeface="Roche Sans"/>
                <a:cs typeface="Roche Sans"/>
                <a:sym typeface="Roche Sans"/>
              </a:rPr>
              <a:t>NHS owned</a:t>
            </a:r>
            <a:endParaRPr b="1" i="0" sz="1400" u="none" cap="none" strike="noStrike">
              <a:solidFill>
                <a:srgbClr val="000000"/>
              </a:solidFill>
              <a:latin typeface="Roche Sans"/>
              <a:ea typeface="Roche Sans"/>
              <a:cs typeface="Roche Sans"/>
              <a:sym typeface="Roche Sans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36022" y="3504116"/>
            <a:ext cx="411407" cy="46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28468" y="1792139"/>
            <a:ext cx="411407" cy="46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76460" y="3466105"/>
            <a:ext cx="411407" cy="46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5225" y="110075"/>
            <a:ext cx="1459374" cy="6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/>
        </p:nvSpPr>
        <p:spPr>
          <a:xfrm>
            <a:off x="571450" y="4326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che Sans Medium"/>
                <a:ea typeface="Roche Sans Medium"/>
                <a:cs typeface="Roche Sans Medium"/>
                <a:sym typeface="Roche Sans Medium"/>
              </a:rPr>
              <a:t>Great Ormond Street Hospital (GOSH): The What</a:t>
            </a:r>
            <a:endParaRPr sz="2200"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grpSp>
        <p:nvGrpSpPr>
          <p:cNvPr id="152" name="Google Shape;152;p20"/>
          <p:cNvGrpSpPr/>
          <p:nvPr/>
        </p:nvGrpSpPr>
        <p:grpSpPr>
          <a:xfrm>
            <a:off x="923656" y="1005370"/>
            <a:ext cx="3331327" cy="888020"/>
            <a:chOff x="1241674" y="1946459"/>
            <a:chExt cx="4441770" cy="1184027"/>
          </a:xfrm>
        </p:grpSpPr>
        <p:sp>
          <p:nvSpPr>
            <p:cNvPr id="153" name="Google Shape;153;p20"/>
            <p:cNvSpPr/>
            <p:nvPr/>
          </p:nvSpPr>
          <p:spPr>
            <a:xfrm>
              <a:off x="1241674" y="2912012"/>
              <a:ext cx="138443" cy="159742"/>
            </a:xfrm>
            <a:custGeom>
              <a:rect b="b" l="l" r="r" t="t"/>
              <a:pathLst>
                <a:path extrusionOk="0" h="90" w="78">
                  <a:moveTo>
                    <a:pt x="0" y="35"/>
                  </a:moveTo>
                  <a:lnTo>
                    <a:pt x="78" y="90"/>
                  </a:lnTo>
                  <a:lnTo>
                    <a:pt x="78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354A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FAC9B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2599484" y="1946459"/>
              <a:ext cx="248488" cy="159742"/>
            </a:xfrm>
            <a:custGeom>
              <a:rect b="b" l="l" r="r" t="t"/>
              <a:pathLst>
                <a:path extrusionOk="0" h="90" w="140">
                  <a:moveTo>
                    <a:pt x="90" y="0"/>
                  </a:moveTo>
                  <a:lnTo>
                    <a:pt x="140" y="90"/>
                  </a:lnTo>
                  <a:lnTo>
                    <a:pt x="0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354A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1349944" y="2047629"/>
              <a:ext cx="4333500" cy="1040100"/>
            </a:xfrm>
            <a:prstGeom prst="rect">
              <a:avLst/>
            </a:prstGeom>
            <a:solidFill>
              <a:srgbClr val="BDE3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1241674" y="1946459"/>
              <a:ext cx="1517552" cy="1027676"/>
            </a:xfrm>
            <a:custGeom>
              <a:rect b="b" l="l" r="r" t="t"/>
              <a:pathLst>
                <a:path extrusionOk="0" h="579" w="855">
                  <a:moveTo>
                    <a:pt x="855" y="0"/>
                  </a:moveTo>
                  <a:lnTo>
                    <a:pt x="594" y="579"/>
                  </a:lnTo>
                  <a:lnTo>
                    <a:pt x="0" y="579"/>
                  </a:lnTo>
                  <a:lnTo>
                    <a:pt x="0" y="0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1256546" y="2399443"/>
              <a:ext cx="1053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" sz="2700" u="none" cap="none" strike="noStrike">
                  <a:solidFill>
                    <a:srgbClr val="022366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01</a:t>
              </a:r>
              <a:endParaRPr b="0" i="0" sz="1200" u="none" cap="none" strike="noStrike">
                <a:solidFill>
                  <a:srgbClr val="022366"/>
                </a:solidFill>
                <a:latin typeface="Roche Sans Medium"/>
                <a:ea typeface="Roche Sans Medium"/>
                <a:cs typeface="Roche Sans Medium"/>
                <a:sym typeface="Roche Sans Medium"/>
              </a:endParaRPr>
            </a:p>
          </p:txBody>
        </p:sp>
        <p:sp>
          <p:nvSpPr>
            <p:cNvPr id="158" name="Google Shape;158;p20"/>
            <p:cNvSpPr txBox="1"/>
            <p:nvPr/>
          </p:nvSpPr>
          <p:spPr>
            <a:xfrm>
              <a:off x="1256545" y="2058387"/>
              <a:ext cx="10539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Genomics</a:t>
              </a:r>
              <a:endParaRPr b="0" i="0" sz="800" u="none" cap="none" strike="noStrike">
                <a:solidFill>
                  <a:srgbClr val="FAC9B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0"/>
            <p:cNvSpPr txBox="1"/>
            <p:nvPr/>
          </p:nvSpPr>
          <p:spPr>
            <a:xfrm>
              <a:off x="2870919" y="2145286"/>
              <a:ext cx="26877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G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enomic Data Flowing Across the NHS to Enhance Personalised Healthcare at Scale</a:t>
              </a:r>
              <a:endParaRPr b="0" i="0" sz="12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</p:grpSp>
      <p:grpSp>
        <p:nvGrpSpPr>
          <p:cNvPr id="160" name="Google Shape;160;p20"/>
          <p:cNvGrpSpPr/>
          <p:nvPr/>
        </p:nvGrpSpPr>
        <p:grpSpPr>
          <a:xfrm>
            <a:off x="877749" y="1936032"/>
            <a:ext cx="3377235" cy="855953"/>
            <a:chOff x="1180464" y="3390545"/>
            <a:chExt cx="4502980" cy="1141270"/>
          </a:xfrm>
        </p:grpSpPr>
        <p:sp>
          <p:nvSpPr>
            <p:cNvPr id="161" name="Google Shape;161;p20"/>
            <p:cNvSpPr/>
            <p:nvPr/>
          </p:nvSpPr>
          <p:spPr>
            <a:xfrm>
              <a:off x="1241674" y="4356098"/>
              <a:ext cx="138443" cy="159742"/>
            </a:xfrm>
            <a:custGeom>
              <a:rect b="b" l="l" r="r" t="t"/>
              <a:pathLst>
                <a:path extrusionOk="0" h="90" w="78">
                  <a:moveTo>
                    <a:pt x="0" y="35"/>
                  </a:moveTo>
                  <a:lnTo>
                    <a:pt x="78" y="90"/>
                  </a:lnTo>
                  <a:lnTo>
                    <a:pt x="78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354A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FAC9B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2599484" y="3390545"/>
              <a:ext cx="248488" cy="159742"/>
            </a:xfrm>
            <a:custGeom>
              <a:rect b="b" l="l" r="r" t="t"/>
              <a:pathLst>
                <a:path extrusionOk="0" h="90" w="140">
                  <a:moveTo>
                    <a:pt x="90" y="0"/>
                  </a:moveTo>
                  <a:lnTo>
                    <a:pt x="140" y="90"/>
                  </a:lnTo>
                  <a:lnTo>
                    <a:pt x="0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354A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1349944" y="3491715"/>
              <a:ext cx="4333500" cy="1040100"/>
            </a:xfrm>
            <a:prstGeom prst="rect">
              <a:avLst/>
            </a:prstGeom>
            <a:solidFill>
              <a:srgbClr val="0B41C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1241674" y="3390545"/>
              <a:ext cx="1517552" cy="1027676"/>
            </a:xfrm>
            <a:custGeom>
              <a:rect b="b" l="l" r="r" t="t"/>
              <a:pathLst>
                <a:path extrusionOk="0" h="579" w="855">
                  <a:moveTo>
                    <a:pt x="855" y="0"/>
                  </a:moveTo>
                  <a:lnTo>
                    <a:pt x="594" y="579"/>
                  </a:lnTo>
                  <a:lnTo>
                    <a:pt x="0" y="579"/>
                  </a:lnTo>
                  <a:lnTo>
                    <a:pt x="0" y="0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1256545" y="3855721"/>
              <a:ext cx="1053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" sz="2700" u="none" cap="none" strike="noStrike">
                  <a:solidFill>
                    <a:srgbClr val="022366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02</a:t>
              </a:r>
              <a:endParaRPr b="0" i="0" sz="1200" u="none" cap="none" strike="noStrike">
                <a:solidFill>
                  <a:srgbClr val="022366"/>
                </a:solidFill>
                <a:latin typeface="Roche Sans Medium"/>
                <a:ea typeface="Roche Sans Medium"/>
                <a:cs typeface="Roche Sans Medium"/>
                <a:sym typeface="Roche Sans Medium"/>
              </a:endParaRPr>
            </a:p>
          </p:txBody>
        </p:sp>
        <p:sp>
          <p:nvSpPr>
            <p:cNvPr id="166" name="Google Shape;166;p20"/>
            <p:cNvSpPr txBox="1"/>
            <p:nvPr/>
          </p:nvSpPr>
          <p:spPr>
            <a:xfrm>
              <a:off x="1180464" y="3403604"/>
              <a:ext cx="15789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Clinical </a:t>
              </a:r>
              <a:r>
                <a:rPr lang="en" sz="800">
                  <a:latin typeface="Roche Sans Medium"/>
                  <a:ea typeface="Roche Sans Medium"/>
                  <a:cs typeface="Roche Sans Medium"/>
                  <a:sym typeface="Roche Sans Medium"/>
                </a:rPr>
                <a:t>Insights</a:t>
              </a:r>
              <a:r>
                <a:rPr b="0" i="0" lang="en" sz="800" u="none" cap="none" strike="noStrike">
                  <a:solidFill>
                    <a:srgbClr val="000000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 Unit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FAC9B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0"/>
            <p:cNvSpPr txBox="1"/>
            <p:nvPr/>
          </p:nvSpPr>
          <p:spPr>
            <a:xfrm>
              <a:off x="2870919" y="3690972"/>
              <a:ext cx="2687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Creating an Exemplar Clinical </a:t>
              </a:r>
              <a:r>
                <a:rPr lang="en" sz="1200">
                  <a:solidFill>
                    <a:srgbClr val="FFFFFF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Insights</a:t>
              </a:r>
              <a:r>
                <a:rPr b="0" i="0" lang="en" sz="1200" u="none" cap="none" strike="noStrike">
                  <a:solidFill>
                    <a:srgbClr val="FFFFFF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 Unit to Accelerate a Learning Health System</a:t>
              </a:r>
              <a:r>
                <a:rPr b="0" i="0" lang="en" sz="1000" u="none" cap="none" strike="noStrike">
                  <a:solidFill>
                    <a:srgbClr val="FFFFFF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20"/>
          <p:cNvGrpSpPr/>
          <p:nvPr/>
        </p:nvGrpSpPr>
        <p:grpSpPr>
          <a:xfrm>
            <a:off x="923656" y="2848579"/>
            <a:ext cx="3331327" cy="874070"/>
            <a:chOff x="1241674" y="4810475"/>
            <a:chExt cx="4441770" cy="1165426"/>
          </a:xfrm>
        </p:grpSpPr>
        <p:sp>
          <p:nvSpPr>
            <p:cNvPr id="169" name="Google Shape;169;p20"/>
            <p:cNvSpPr/>
            <p:nvPr/>
          </p:nvSpPr>
          <p:spPr>
            <a:xfrm>
              <a:off x="1241674" y="5800184"/>
              <a:ext cx="138443" cy="159742"/>
            </a:xfrm>
            <a:custGeom>
              <a:rect b="b" l="l" r="r" t="t"/>
              <a:pathLst>
                <a:path extrusionOk="0" h="90" w="78">
                  <a:moveTo>
                    <a:pt x="0" y="35"/>
                  </a:moveTo>
                  <a:lnTo>
                    <a:pt x="78" y="90"/>
                  </a:lnTo>
                  <a:lnTo>
                    <a:pt x="78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354A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FAC9B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2599484" y="4834631"/>
              <a:ext cx="248488" cy="159742"/>
            </a:xfrm>
            <a:custGeom>
              <a:rect b="b" l="l" r="r" t="t"/>
              <a:pathLst>
                <a:path extrusionOk="0" h="90" w="140">
                  <a:moveTo>
                    <a:pt x="90" y="0"/>
                  </a:moveTo>
                  <a:lnTo>
                    <a:pt x="140" y="90"/>
                  </a:lnTo>
                  <a:lnTo>
                    <a:pt x="0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354A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1349944" y="4935801"/>
              <a:ext cx="4333500" cy="1040100"/>
            </a:xfrm>
            <a:prstGeom prst="rect">
              <a:avLst/>
            </a:prstGeom>
            <a:solidFill>
              <a:srgbClr val="0223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1241674" y="4834631"/>
              <a:ext cx="1517552" cy="1027676"/>
            </a:xfrm>
            <a:custGeom>
              <a:rect b="b" l="l" r="r" t="t"/>
              <a:pathLst>
                <a:path extrusionOk="0" h="579" w="855">
                  <a:moveTo>
                    <a:pt x="855" y="0"/>
                  </a:moveTo>
                  <a:lnTo>
                    <a:pt x="594" y="579"/>
                  </a:lnTo>
                  <a:lnTo>
                    <a:pt x="0" y="579"/>
                  </a:lnTo>
                  <a:lnTo>
                    <a:pt x="0" y="0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1256546" y="5299807"/>
              <a:ext cx="1053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" sz="2700" u="none" cap="none" strike="noStrike">
                  <a:solidFill>
                    <a:srgbClr val="022366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03</a:t>
              </a:r>
              <a:endParaRPr b="0" i="0" sz="1200" u="none" cap="none" strike="noStrike">
                <a:solidFill>
                  <a:srgbClr val="022366"/>
                </a:solidFill>
                <a:latin typeface="Roche Sans Medium"/>
                <a:ea typeface="Roche Sans Medium"/>
                <a:cs typeface="Roche Sans Medium"/>
                <a:sym typeface="Roche Sans Medium"/>
              </a:endParaRPr>
            </a:p>
          </p:txBody>
        </p:sp>
        <p:sp>
          <p:nvSpPr>
            <p:cNvPr id="174" name="Google Shape;174;p20"/>
            <p:cNvSpPr txBox="1"/>
            <p:nvPr/>
          </p:nvSpPr>
          <p:spPr>
            <a:xfrm>
              <a:off x="1241675" y="4810475"/>
              <a:ext cx="1625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Information and data sharing across the system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0"/>
            <p:cNvSpPr txBox="1"/>
            <p:nvPr/>
          </p:nvSpPr>
          <p:spPr>
            <a:xfrm>
              <a:off x="2870919" y="5196018"/>
              <a:ext cx="2687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How to Share Health Data Quickly to Enhance Clinical Practice </a:t>
              </a:r>
              <a:endParaRPr b="0" i="0" sz="1200" u="none" cap="none" strike="noStrike">
                <a:solidFill>
                  <a:srgbClr val="FFFFFF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</p:grpSp>
      <p:grpSp>
        <p:nvGrpSpPr>
          <p:cNvPr id="176" name="Google Shape;176;p20"/>
          <p:cNvGrpSpPr/>
          <p:nvPr/>
        </p:nvGrpSpPr>
        <p:grpSpPr>
          <a:xfrm>
            <a:off x="4836989" y="1044315"/>
            <a:ext cx="3331328" cy="855952"/>
            <a:chOff x="6508586" y="1946459"/>
            <a:chExt cx="4441770" cy="1141270"/>
          </a:xfrm>
        </p:grpSpPr>
        <p:sp>
          <p:nvSpPr>
            <p:cNvPr id="177" name="Google Shape;177;p20"/>
            <p:cNvSpPr/>
            <p:nvPr/>
          </p:nvSpPr>
          <p:spPr>
            <a:xfrm>
              <a:off x="6508586" y="2912012"/>
              <a:ext cx="138443" cy="159742"/>
            </a:xfrm>
            <a:custGeom>
              <a:rect b="b" l="l" r="r" t="t"/>
              <a:pathLst>
                <a:path extrusionOk="0" h="90" w="78">
                  <a:moveTo>
                    <a:pt x="0" y="35"/>
                  </a:moveTo>
                  <a:lnTo>
                    <a:pt x="78" y="90"/>
                  </a:lnTo>
                  <a:lnTo>
                    <a:pt x="78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354A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FAC9B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7866396" y="1946459"/>
              <a:ext cx="248488" cy="159742"/>
            </a:xfrm>
            <a:custGeom>
              <a:rect b="b" l="l" r="r" t="t"/>
              <a:pathLst>
                <a:path extrusionOk="0" h="90" w="140">
                  <a:moveTo>
                    <a:pt x="90" y="0"/>
                  </a:moveTo>
                  <a:lnTo>
                    <a:pt x="140" y="90"/>
                  </a:lnTo>
                  <a:lnTo>
                    <a:pt x="0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354A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6616856" y="2047629"/>
              <a:ext cx="4333500" cy="1040100"/>
            </a:xfrm>
            <a:prstGeom prst="rect">
              <a:avLst/>
            </a:prstGeom>
            <a:solidFill>
              <a:srgbClr val="5B94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6508586" y="1946459"/>
              <a:ext cx="1517552" cy="1027676"/>
            </a:xfrm>
            <a:custGeom>
              <a:rect b="b" l="l" r="r" t="t"/>
              <a:pathLst>
                <a:path extrusionOk="0" h="579" w="855">
                  <a:moveTo>
                    <a:pt x="855" y="0"/>
                  </a:moveTo>
                  <a:lnTo>
                    <a:pt x="594" y="579"/>
                  </a:lnTo>
                  <a:lnTo>
                    <a:pt x="0" y="579"/>
                  </a:lnTo>
                  <a:lnTo>
                    <a:pt x="0" y="0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6523458" y="2387251"/>
              <a:ext cx="1053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" sz="2700" u="none" cap="none" strike="noStrike">
                  <a:solidFill>
                    <a:srgbClr val="022366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04</a:t>
              </a:r>
              <a:endParaRPr b="0" i="0" sz="1200" u="none" cap="none" strike="noStrike">
                <a:solidFill>
                  <a:srgbClr val="022366"/>
                </a:solidFill>
                <a:latin typeface="Roche Sans Medium"/>
                <a:ea typeface="Roche Sans Medium"/>
                <a:cs typeface="Roche Sans Medium"/>
                <a:sym typeface="Roche Sans Medium"/>
              </a:endParaRPr>
            </a:p>
          </p:txBody>
        </p:sp>
        <p:sp>
          <p:nvSpPr>
            <p:cNvPr id="182" name="Google Shape;182;p20"/>
            <p:cNvSpPr txBox="1"/>
            <p:nvPr/>
          </p:nvSpPr>
          <p:spPr>
            <a:xfrm>
              <a:off x="6523455" y="2009619"/>
              <a:ext cx="13428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Clinical Decision Support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FAC9B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0"/>
            <p:cNvSpPr txBox="1"/>
            <p:nvPr/>
          </p:nvSpPr>
          <p:spPr>
            <a:xfrm>
              <a:off x="8137830" y="2332230"/>
              <a:ext cx="2704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E</a:t>
              </a:r>
              <a:r>
                <a:rPr b="0" i="0" lang="en" sz="1200" u="none" cap="none" strike="noStrike">
                  <a:solidFill>
                    <a:srgbClr val="FFFFFF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mbedding data-driven decision support into clinical practice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20"/>
          <p:cNvGrpSpPr/>
          <p:nvPr/>
        </p:nvGrpSpPr>
        <p:grpSpPr>
          <a:xfrm>
            <a:off x="4836989" y="1974977"/>
            <a:ext cx="3331328" cy="888020"/>
            <a:chOff x="6508586" y="3390545"/>
            <a:chExt cx="4441770" cy="1184027"/>
          </a:xfrm>
        </p:grpSpPr>
        <p:sp>
          <p:nvSpPr>
            <p:cNvPr id="185" name="Google Shape;185;p20"/>
            <p:cNvSpPr/>
            <p:nvPr/>
          </p:nvSpPr>
          <p:spPr>
            <a:xfrm>
              <a:off x="6508586" y="4356098"/>
              <a:ext cx="138443" cy="159742"/>
            </a:xfrm>
            <a:custGeom>
              <a:rect b="b" l="l" r="r" t="t"/>
              <a:pathLst>
                <a:path extrusionOk="0" h="90" w="78">
                  <a:moveTo>
                    <a:pt x="0" y="35"/>
                  </a:moveTo>
                  <a:lnTo>
                    <a:pt x="78" y="90"/>
                  </a:lnTo>
                  <a:lnTo>
                    <a:pt x="78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354A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FAC9B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7866396" y="3390545"/>
              <a:ext cx="248488" cy="159742"/>
            </a:xfrm>
            <a:custGeom>
              <a:rect b="b" l="l" r="r" t="t"/>
              <a:pathLst>
                <a:path extrusionOk="0" h="90" w="140">
                  <a:moveTo>
                    <a:pt x="90" y="0"/>
                  </a:moveTo>
                  <a:lnTo>
                    <a:pt x="140" y="90"/>
                  </a:lnTo>
                  <a:lnTo>
                    <a:pt x="0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354A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6616856" y="3491715"/>
              <a:ext cx="4333500" cy="1040100"/>
            </a:xfrm>
            <a:prstGeom prst="rect">
              <a:avLst/>
            </a:prstGeom>
            <a:solidFill>
              <a:srgbClr val="4DB3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6508586" y="3390545"/>
              <a:ext cx="1517552" cy="1027676"/>
            </a:xfrm>
            <a:custGeom>
              <a:rect b="b" l="l" r="r" t="t"/>
              <a:pathLst>
                <a:path extrusionOk="0" h="579" w="855">
                  <a:moveTo>
                    <a:pt x="855" y="0"/>
                  </a:moveTo>
                  <a:lnTo>
                    <a:pt x="594" y="579"/>
                  </a:lnTo>
                  <a:lnTo>
                    <a:pt x="0" y="579"/>
                  </a:lnTo>
                  <a:lnTo>
                    <a:pt x="0" y="0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6523458" y="3843529"/>
              <a:ext cx="1053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" sz="2700" u="none" cap="none" strike="noStrike">
                  <a:solidFill>
                    <a:srgbClr val="022366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05</a:t>
              </a:r>
              <a:endParaRPr b="0" i="0" sz="1200" u="none" cap="none" strike="noStrike">
                <a:solidFill>
                  <a:srgbClr val="022366"/>
                </a:solidFill>
                <a:latin typeface="Roche Sans Medium"/>
                <a:ea typeface="Roche Sans Medium"/>
                <a:cs typeface="Roche Sans Medium"/>
                <a:sym typeface="Roche Sans Medium"/>
              </a:endParaRPr>
            </a:p>
          </p:txBody>
        </p:sp>
        <p:sp>
          <p:nvSpPr>
            <p:cNvPr id="190" name="Google Shape;190;p20"/>
            <p:cNvSpPr txBox="1"/>
            <p:nvPr/>
          </p:nvSpPr>
          <p:spPr>
            <a:xfrm>
              <a:off x="6523457" y="3502473"/>
              <a:ext cx="10539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Wearables in real life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0"/>
            <p:cNvSpPr txBox="1"/>
            <p:nvPr/>
          </p:nvSpPr>
          <p:spPr>
            <a:xfrm>
              <a:off x="8137831" y="3589372"/>
              <a:ext cx="27042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22366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Determining the Clinical Utility of Wearable Devices &amp; Remote Patient Monitoring in the Real World </a:t>
              </a:r>
              <a:endParaRPr b="0" i="0" sz="1200" u="none" cap="none" strike="noStrike">
                <a:solidFill>
                  <a:srgbClr val="022366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</p:grpSp>
      <p:grpSp>
        <p:nvGrpSpPr>
          <p:cNvPr id="192" name="Google Shape;192;p20"/>
          <p:cNvGrpSpPr/>
          <p:nvPr/>
        </p:nvGrpSpPr>
        <p:grpSpPr>
          <a:xfrm>
            <a:off x="4836988" y="2905625"/>
            <a:ext cx="3331327" cy="855953"/>
            <a:chOff x="6508586" y="3390545"/>
            <a:chExt cx="4441770" cy="1141270"/>
          </a:xfrm>
        </p:grpSpPr>
        <p:sp>
          <p:nvSpPr>
            <p:cNvPr id="193" name="Google Shape;193;p20"/>
            <p:cNvSpPr/>
            <p:nvPr/>
          </p:nvSpPr>
          <p:spPr>
            <a:xfrm>
              <a:off x="6508586" y="4356098"/>
              <a:ext cx="138443" cy="159742"/>
            </a:xfrm>
            <a:custGeom>
              <a:rect b="b" l="l" r="r" t="t"/>
              <a:pathLst>
                <a:path extrusionOk="0" h="90" w="78">
                  <a:moveTo>
                    <a:pt x="0" y="35"/>
                  </a:moveTo>
                  <a:lnTo>
                    <a:pt x="78" y="90"/>
                  </a:lnTo>
                  <a:lnTo>
                    <a:pt x="78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354A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FAC9B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7866396" y="3390545"/>
              <a:ext cx="248488" cy="159742"/>
            </a:xfrm>
            <a:custGeom>
              <a:rect b="b" l="l" r="r" t="t"/>
              <a:pathLst>
                <a:path extrusionOk="0" h="90" w="140">
                  <a:moveTo>
                    <a:pt x="90" y="0"/>
                  </a:moveTo>
                  <a:lnTo>
                    <a:pt x="140" y="90"/>
                  </a:lnTo>
                  <a:lnTo>
                    <a:pt x="0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354A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6616856" y="3491715"/>
              <a:ext cx="4333500" cy="1040100"/>
            </a:xfrm>
            <a:prstGeom prst="rect">
              <a:avLst/>
            </a:prstGeom>
            <a:solidFill>
              <a:srgbClr val="BDE3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6508586" y="3390545"/>
              <a:ext cx="1517552" cy="1027676"/>
            </a:xfrm>
            <a:custGeom>
              <a:rect b="b" l="l" r="r" t="t"/>
              <a:pathLst>
                <a:path extrusionOk="0" h="579" w="855">
                  <a:moveTo>
                    <a:pt x="855" y="0"/>
                  </a:moveTo>
                  <a:lnTo>
                    <a:pt x="594" y="579"/>
                  </a:lnTo>
                  <a:lnTo>
                    <a:pt x="0" y="579"/>
                  </a:lnTo>
                  <a:lnTo>
                    <a:pt x="0" y="0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6523458" y="3843529"/>
              <a:ext cx="1053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" sz="2700" u="none" cap="none" strike="noStrike">
                  <a:solidFill>
                    <a:srgbClr val="022366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06</a:t>
              </a:r>
              <a:endParaRPr b="0" i="0" sz="1200" u="none" cap="none" strike="noStrike">
                <a:solidFill>
                  <a:srgbClr val="022366"/>
                </a:solidFill>
                <a:latin typeface="Roche Sans Medium"/>
                <a:ea typeface="Roche Sans Medium"/>
                <a:cs typeface="Roche Sans Medium"/>
                <a:sym typeface="Roche Sans Medium"/>
              </a:endParaRPr>
            </a:p>
          </p:txBody>
        </p:sp>
        <p:sp>
          <p:nvSpPr>
            <p:cNvPr id="198" name="Google Shape;198;p20"/>
            <p:cNvSpPr txBox="1"/>
            <p:nvPr/>
          </p:nvSpPr>
          <p:spPr>
            <a:xfrm>
              <a:off x="6523466" y="3502475"/>
              <a:ext cx="13428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Natural Language Processing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0"/>
            <p:cNvSpPr txBox="1"/>
            <p:nvPr/>
          </p:nvSpPr>
          <p:spPr>
            <a:xfrm>
              <a:off x="8137831" y="3690972"/>
              <a:ext cx="2704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22366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How to use the latest developments in NLP to improve secondary use of data</a:t>
              </a:r>
              <a:endParaRPr b="0" i="0" sz="1200" u="none" cap="none" strike="noStrike">
                <a:solidFill>
                  <a:srgbClr val="022366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</p:grpSp>
      <p:sp>
        <p:nvSpPr>
          <p:cNvPr id="200" name="Google Shape;200;p20"/>
          <p:cNvSpPr/>
          <p:nvPr/>
        </p:nvSpPr>
        <p:spPr>
          <a:xfrm>
            <a:off x="923650" y="3855450"/>
            <a:ext cx="7244700" cy="811800"/>
          </a:xfrm>
          <a:prstGeom prst="rect">
            <a:avLst/>
          </a:prstGeom>
          <a:solidFill>
            <a:srgbClr val="DBD6D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2059662" y="4026204"/>
            <a:ext cx="582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C0C0C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Development of a data science environment that enables analytics and AI model development to enhance clinical decision-making </a:t>
            </a:r>
            <a:endParaRPr b="0" i="0" sz="1200" u="none" cap="none" strike="noStrike">
              <a:solidFill>
                <a:srgbClr val="0C0C0C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923652" y="3779253"/>
            <a:ext cx="1093177" cy="764021"/>
          </a:xfrm>
          <a:custGeom>
            <a:rect b="b" l="l" r="r" t="t"/>
            <a:pathLst>
              <a:path extrusionOk="0" h="579" w="855">
                <a:moveTo>
                  <a:pt x="855" y="0"/>
                </a:moveTo>
                <a:lnTo>
                  <a:pt x="594" y="579"/>
                </a:lnTo>
                <a:lnTo>
                  <a:pt x="0" y="579"/>
                </a:lnTo>
                <a:lnTo>
                  <a:pt x="0" y="0"/>
                </a:lnTo>
                <a:lnTo>
                  <a:pt x="855" y="0"/>
                </a:lnTo>
                <a:close/>
              </a:path>
            </a:pathLst>
          </a:custGeom>
          <a:solidFill>
            <a:srgbClr val="F5F5F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923650" y="3779258"/>
            <a:ext cx="1284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Infrastructure</a:t>
            </a:r>
            <a:r>
              <a:rPr b="0" i="0" lang="e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067" u="none" cap="none" strike="noStrike">
              <a:solidFill>
                <a:srgbClr val="000000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1142675" y="4071750"/>
            <a:ext cx="414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22366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07</a:t>
            </a:r>
            <a:endParaRPr b="0" i="0" sz="700" u="none" cap="none" strike="noStrike">
              <a:solidFill>
                <a:srgbClr val="022366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225" y="110075"/>
            <a:ext cx="1459374" cy="6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/>
          <p:nvPr>
            <p:ph type="title"/>
          </p:nvPr>
        </p:nvSpPr>
        <p:spPr>
          <a:xfrm>
            <a:off x="571450" y="2150850"/>
            <a:ext cx="8260800" cy="841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Genomic Data Flowing Across the NHS to Enhance Personalised Healthcare at Scale, using advanced NLP</a:t>
            </a:r>
            <a:endParaRPr/>
          </a:p>
        </p:txBody>
      </p:sp>
      <p:pic>
        <p:nvPicPr>
          <p:cNvPr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425" y="4462275"/>
            <a:ext cx="1459374" cy="6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/>
        </p:nvSpPr>
        <p:spPr>
          <a:xfrm>
            <a:off x="571450" y="4326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che Sans Medium"/>
                <a:ea typeface="Roche Sans Medium"/>
                <a:cs typeface="Roche Sans Medium"/>
                <a:sym typeface="Roche Sans Medium"/>
              </a:rPr>
              <a:t>Genomics &amp; NLP</a:t>
            </a:r>
            <a:endParaRPr sz="2200"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571450" y="813600"/>
            <a:ext cx="7431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rPr>
              <a:t>Co-creating an algorithmic stethoscope towards precision medicine</a:t>
            </a:r>
            <a:r>
              <a:rPr lang="en" sz="1700">
                <a:solidFill>
                  <a:srgbClr val="FF7C2C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rPr>
              <a:t> </a:t>
            </a:r>
            <a:endParaRPr sz="1700">
              <a:solidFill>
                <a:srgbClr val="706B69"/>
              </a:solidFill>
              <a:latin typeface="Roche Sans Condensed Light"/>
              <a:ea typeface="Roche Sans Condensed Light"/>
              <a:cs typeface="Roche Sans Condensed Light"/>
              <a:sym typeface="Roche Sans Condensed Light"/>
            </a:endParaRPr>
          </a:p>
        </p:txBody>
      </p:sp>
      <p:pic>
        <p:nvPicPr>
          <p:cNvPr id="218" name="Google Shape;2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0550" y="4691063"/>
            <a:ext cx="674435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2250" y="1119875"/>
            <a:ext cx="4337625" cy="36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/>
        </p:nvSpPr>
        <p:spPr>
          <a:xfrm>
            <a:off x="668025" y="1602925"/>
            <a:ext cx="18312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2300" u="none" cap="none" strike="noStrike">
                <a:solidFill>
                  <a:srgbClr val="303030"/>
                </a:solidFill>
                <a:latin typeface="Roche Sans"/>
                <a:ea typeface="Roche Sans"/>
                <a:cs typeface="Roche Sans"/>
                <a:sym typeface="Roche Sans"/>
              </a:rPr>
              <a:t>30-fold </a:t>
            </a:r>
            <a:r>
              <a:rPr b="0" i="0" lang="en" sz="2300" u="none" cap="none" strike="noStrike">
                <a:solidFill>
                  <a:srgbClr val="30303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increase in productivity</a:t>
            </a:r>
            <a:r>
              <a:rPr lang="en" sz="2300">
                <a:solidFill>
                  <a:srgbClr val="30303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; from </a:t>
            </a:r>
            <a:r>
              <a:rPr b="1" lang="en" sz="2300">
                <a:solidFill>
                  <a:srgbClr val="303030"/>
                </a:solidFill>
                <a:latin typeface="Roche Sans"/>
                <a:ea typeface="Roche Sans"/>
                <a:cs typeface="Roche Sans"/>
                <a:sym typeface="Roche Sans"/>
              </a:rPr>
              <a:t>months to hours…</a:t>
            </a:r>
            <a:endParaRPr b="0" i="0" sz="2300" u="none" cap="none" strike="noStrike">
              <a:solidFill>
                <a:srgbClr val="303030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300">
              <a:solidFill>
                <a:srgbClr val="303030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300">
              <a:solidFill>
                <a:srgbClr val="303030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300">
              <a:solidFill>
                <a:srgbClr val="303030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300">
              <a:solidFill>
                <a:srgbClr val="303030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pic>
        <p:nvPicPr>
          <p:cNvPr id="221" name="Google Shape;22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" y="4074205"/>
            <a:ext cx="1260550" cy="106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 title="M-GB-00012001_GOSH_ROCHE_CWA_Genomics demo video_Apr2023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1200" y="1283725"/>
            <a:ext cx="4099149" cy="22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5225" y="110075"/>
            <a:ext cx="1459374" cy="6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/>
        </p:nvSpPr>
        <p:spPr>
          <a:xfrm>
            <a:off x="571450" y="432675"/>
            <a:ext cx="79989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03030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Sharing our System Shaping work across the </a:t>
            </a:r>
            <a:endParaRPr sz="2200">
              <a:solidFill>
                <a:srgbClr val="303030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03030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NHS &amp; beyond</a:t>
            </a:r>
            <a:endParaRPr sz="2200"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grpSp>
        <p:nvGrpSpPr>
          <p:cNvPr id="229" name="Google Shape;229;p23"/>
          <p:cNvGrpSpPr/>
          <p:nvPr/>
        </p:nvGrpSpPr>
        <p:grpSpPr>
          <a:xfrm>
            <a:off x="571500" y="1207038"/>
            <a:ext cx="7510624" cy="3991065"/>
            <a:chOff x="571500" y="978438"/>
            <a:chExt cx="7510624" cy="3991065"/>
          </a:xfrm>
        </p:grpSpPr>
        <p:pic>
          <p:nvPicPr>
            <p:cNvPr id="230" name="Google Shape;23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7150" y="978447"/>
              <a:ext cx="2244974" cy="399105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1" name="Google Shape;231;p23"/>
            <p:cNvGrpSpPr/>
            <p:nvPr/>
          </p:nvGrpSpPr>
          <p:grpSpPr>
            <a:xfrm>
              <a:off x="571500" y="978438"/>
              <a:ext cx="5044800" cy="1813963"/>
              <a:chOff x="571500" y="978438"/>
              <a:chExt cx="5044800" cy="1813963"/>
            </a:xfrm>
          </p:grpSpPr>
          <p:sp>
            <p:nvSpPr>
              <p:cNvPr id="232" name="Google Shape;232;p23"/>
              <p:cNvSpPr txBox="1"/>
              <p:nvPr/>
            </p:nvSpPr>
            <p:spPr>
              <a:xfrm>
                <a:off x="571500" y="978438"/>
                <a:ext cx="50448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303030"/>
                    </a:solidFill>
                    <a:latin typeface="Roche Sans"/>
                    <a:ea typeface="Roche Sans"/>
                    <a:cs typeface="Roche Sans"/>
                    <a:sym typeface="Roche Sans"/>
                  </a:rPr>
                  <a:t>&gt;&gt;&gt; Work has been accepted for </a:t>
                </a:r>
                <a:r>
                  <a:rPr b="1" lang="en" u="sng">
                    <a:solidFill>
                      <a:srgbClr val="0B41CD"/>
                    </a:solidFill>
                    <a:latin typeface="Roche Sans"/>
                    <a:ea typeface="Roche Sans"/>
                    <a:cs typeface="Roche Sans"/>
                    <a:sym typeface="Roche Sans"/>
                    <a:hlinkClick r:id="rId4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publication</a:t>
                </a:r>
                <a:r>
                  <a:rPr b="1" lang="en">
                    <a:solidFill>
                      <a:srgbClr val="303030"/>
                    </a:solidFill>
                    <a:latin typeface="Roche Sans"/>
                    <a:ea typeface="Roche Sans"/>
                    <a:cs typeface="Roche Sans"/>
                    <a:sym typeface="Roche Sans"/>
                  </a:rPr>
                  <a:t> &amp; presented at an A-ranked AI conference </a:t>
                </a:r>
                <a:endParaRPr>
                  <a:solidFill>
                    <a:srgbClr val="303030"/>
                  </a:solidFill>
                </a:endParaRPr>
              </a:p>
            </p:txBody>
          </p:sp>
          <p:pic>
            <p:nvPicPr>
              <p:cNvPr id="233" name="Google Shape;233;p2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71500" y="1598900"/>
                <a:ext cx="4738205" cy="1193500"/>
              </a:xfrm>
              <a:prstGeom prst="rect">
                <a:avLst/>
              </a:prstGeom>
              <a:noFill/>
              <a:ln cap="flat" cmpd="sng" w="9525">
                <a:solidFill>
                  <a:srgbClr val="ED8B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</p:grpSp>
      <p:grpSp>
        <p:nvGrpSpPr>
          <p:cNvPr id="234" name="Google Shape;234;p23"/>
          <p:cNvGrpSpPr/>
          <p:nvPr/>
        </p:nvGrpSpPr>
        <p:grpSpPr>
          <a:xfrm>
            <a:off x="665400" y="3023000"/>
            <a:ext cx="4629100" cy="1859888"/>
            <a:chOff x="665400" y="2794400"/>
            <a:chExt cx="4629100" cy="1859888"/>
          </a:xfrm>
        </p:grpSpPr>
        <p:grpSp>
          <p:nvGrpSpPr>
            <p:cNvPr id="235" name="Google Shape;235;p23"/>
            <p:cNvGrpSpPr/>
            <p:nvPr/>
          </p:nvGrpSpPr>
          <p:grpSpPr>
            <a:xfrm>
              <a:off x="665400" y="2794400"/>
              <a:ext cx="4422000" cy="1859888"/>
              <a:chOff x="723850" y="2488875"/>
              <a:chExt cx="4422000" cy="1859888"/>
            </a:xfrm>
          </p:grpSpPr>
          <p:sp>
            <p:nvSpPr>
              <p:cNvPr id="236" name="Google Shape;236;p23"/>
              <p:cNvSpPr txBox="1"/>
              <p:nvPr/>
            </p:nvSpPr>
            <p:spPr>
              <a:xfrm>
                <a:off x="723850" y="2488875"/>
                <a:ext cx="4422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303030"/>
                    </a:solidFill>
                    <a:latin typeface="Roche Sans"/>
                    <a:ea typeface="Roche Sans"/>
                    <a:cs typeface="Roche Sans"/>
                    <a:sym typeface="Roche Sans"/>
                  </a:rPr>
                  <a:t>&gt;&gt;&gt; Open-source the code base for wider NHS use </a:t>
                </a:r>
                <a:endParaRPr>
                  <a:solidFill>
                    <a:srgbClr val="303030"/>
                  </a:solidFill>
                </a:endParaRPr>
              </a:p>
            </p:txBody>
          </p:sp>
          <p:pic>
            <p:nvPicPr>
              <p:cNvPr id="237" name="Google Shape;237;p2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91608" y="2853338"/>
                <a:ext cx="3028950" cy="14954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8" name="Google Shape;238;p23"/>
              <p:cNvSpPr/>
              <p:nvPr/>
            </p:nvSpPr>
            <p:spPr>
              <a:xfrm>
                <a:off x="2650650" y="3736150"/>
                <a:ext cx="1032600" cy="3117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che Sans Light"/>
                  <a:ea typeface="Roche Sans Light"/>
                  <a:cs typeface="Roche Sans Light"/>
                  <a:sym typeface="Roche Sans Light"/>
                </a:endParaRPr>
              </a:p>
            </p:txBody>
          </p:sp>
          <p:pic>
            <p:nvPicPr>
              <p:cNvPr id="239" name="Google Shape;239;p2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74438" y="3436402"/>
                <a:ext cx="931425" cy="911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0" name="Google Shape;240;p23"/>
            <p:cNvSpPr txBox="1"/>
            <p:nvPr/>
          </p:nvSpPr>
          <p:spPr>
            <a:xfrm>
              <a:off x="3849100" y="4328725"/>
              <a:ext cx="1445400" cy="28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rgbClr val="0B41CD"/>
                  </a:solidFill>
                  <a:latin typeface="Roche Sans Light"/>
                  <a:ea typeface="Roche Sans Light"/>
                  <a:cs typeface="Roche Sans Light"/>
                  <a:sym typeface="Roche Sans Light"/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GitHub link</a:t>
              </a:r>
              <a:endParaRPr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</p:grpSp>
      <p:pic>
        <p:nvPicPr>
          <p:cNvPr id="241" name="Google Shape;241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5225" y="110075"/>
            <a:ext cx="1459374" cy="6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"/>
          <p:cNvSpPr txBox="1"/>
          <p:nvPr>
            <p:ph type="title"/>
          </p:nvPr>
        </p:nvSpPr>
        <p:spPr>
          <a:xfrm>
            <a:off x="571450" y="2150850"/>
            <a:ext cx="8260800" cy="841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2700"/>
              <a:t>Creating an Exemplar Clinical Insights Unit to Accelerate a Learning Health System 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247" name="Google Shape;2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425" y="4462275"/>
            <a:ext cx="1459374" cy="6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che Evolved Brand">
  <a:themeElements>
    <a:clrScheme name="Custom">
      <a:dk1>
        <a:srgbClr val="0B41CD"/>
      </a:dk1>
      <a:lt1>
        <a:srgbClr val="1482FA"/>
      </a:lt1>
      <a:dk2>
        <a:srgbClr val="BDE3FF"/>
      </a:dk2>
      <a:lt2>
        <a:srgbClr val="FAC9B5"/>
      </a:lt2>
      <a:accent1>
        <a:srgbClr val="ED4A0D"/>
      </a:accent1>
      <a:accent2>
        <a:srgbClr val="BC36F0"/>
      </a:accent2>
      <a:accent3>
        <a:srgbClr val="C40000"/>
      </a:accent3>
      <a:accent4>
        <a:srgbClr val="022366"/>
      </a:accent4>
      <a:accent5>
        <a:srgbClr val="FAD6C7"/>
      </a:accent5>
      <a:accent6>
        <a:srgbClr val="FFE8DE"/>
      </a:accent6>
      <a:hlink>
        <a:srgbClr val="0B41CD"/>
      </a:hlink>
      <a:folHlink>
        <a:srgbClr val="0B41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